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2"/>
  </p:notesMasterIdLst>
  <p:handoutMasterIdLst>
    <p:handoutMasterId r:id="rId33"/>
  </p:handoutMasterIdLst>
  <p:sldIdLst>
    <p:sldId id="256" r:id="rId2"/>
    <p:sldId id="284" r:id="rId3"/>
    <p:sldId id="259" r:id="rId4"/>
    <p:sldId id="285" r:id="rId5"/>
    <p:sldId id="286" r:id="rId6"/>
    <p:sldId id="258" r:id="rId7"/>
    <p:sldId id="257" r:id="rId8"/>
    <p:sldId id="260" r:id="rId9"/>
    <p:sldId id="261" r:id="rId10"/>
    <p:sldId id="263" r:id="rId11"/>
    <p:sldId id="268" r:id="rId12"/>
    <p:sldId id="267" r:id="rId13"/>
    <p:sldId id="264" r:id="rId14"/>
    <p:sldId id="265" r:id="rId15"/>
    <p:sldId id="266" r:id="rId16"/>
    <p:sldId id="282" r:id="rId17"/>
    <p:sldId id="269" r:id="rId18"/>
    <p:sldId id="274" r:id="rId19"/>
    <p:sldId id="283" r:id="rId20"/>
    <p:sldId id="273" r:id="rId21"/>
    <p:sldId id="278" r:id="rId22"/>
    <p:sldId id="280" r:id="rId23"/>
    <p:sldId id="270" r:id="rId24"/>
    <p:sldId id="271" r:id="rId25"/>
    <p:sldId id="272" r:id="rId26"/>
    <p:sldId id="275" r:id="rId27"/>
    <p:sldId id="279" r:id="rId28"/>
    <p:sldId id="276" r:id="rId29"/>
    <p:sldId id="277" r:id="rId30"/>
    <p:sldId id="281" r:id="rId31"/>
  </p:sldIdLst>
  <p:sldSz cx="9144000" cy="6858000" type="screen4x3"/>
  <p:notesSz cx="6808788" cy="99393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6" autoAdjust="0"/>
    <p:restoredTop sz="93037" autoAdjust="0"/>
  </p:normalViewPr>
  <p:slideViewPr>
    <p:cSldViewPr>
      <p:cViewPr>
        <p:scale>
          <a:sx n="154" d="100"/>
          <a:sy n="154" d="100"/>
        </p:scale>
        <p:origin x="-492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58129-BF8B-42A6-A3CD-0AF25F6E23F6}" type="datetimeFigureOut">
              <a:rPr lang="de-DE" smtClean="0"/>
              <a:t>14.12.2011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511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02103-89A2-4B04-9CBD-C40AF00E38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8433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590B6D-0B46-4B5D-9CA1-E1254C82D657}" type="datetimeFigureOut">
              <a:rPr lang="de-DE" smtClean="0"/>
              <a:t>14.12.2011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879" y="4721186"/>
            <a:ext cx="544703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50475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6737" y="9440646"/>
            <a:ext cx="2950475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D5F19-7A24-4EBF-95D4-8754AEF752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0666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14.12.2011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F18E-66F3-480B-B236-95BBE3BC08A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4956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14.12.2011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F18E-66F3-480B-B236-95BBE3BC08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3036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14.12.2011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F18E-66F3-480B-B236-95BBE3BC08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0446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14.12.2011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iOS</a:t>
            </a:r>
            <a:r>
              <a:rPr lang="de-DE" dirty="0" smtClean="0"/>
              <a:t>-Entwicklung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	Seite </a:t>
            </a:r>
            <a:fld id="{661BF18E-66F3-480B-B236-95BBE3BC08A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9921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14.12.2011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F18E-66F3-480B-B236-95BBE3BC08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8095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14.12.2011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F18E-66F3-480B-B236-95BBE3BC08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345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14.12.2011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F18E-66F3-480B-B236-95BBE3BC08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0552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14.12.2011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F18E-66F3-480B-B236-95BBE3BC08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9981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14.12.2011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F18E-66F3-480B-B236-95BBE3BC08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962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14.12.2011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F18E-66F3-480B-B236-95BBE3BC08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6666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14.12.2011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F18E-66F3-480B-B236-95BBE3BC08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2885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14.12.2011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err="1" smtClean="0"/>
              <a:t>iOS</a:t>
            </a:r>
            <a:r>
              <a:rPr lang="de-DE" dirty="0" smtClean="0"/>
              <a:t>-Entwicklung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Seite </a:t>
            </a:r>
            <a:fld id="{661BF18E-66F3-480B-B236-95BBE3BC08A5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2051" name="Picture 3" descr="D:\Dokumente\Thomas\Geschäftlich\Kruse-IT\Webauftritt\Images\logoTiny.gi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345324"/>
            <a:ext cx="432048" cy="32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771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4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5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itunes.apple.com/de/app/hrs-hotelportal-for-ipad/id371123357?mt=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urtonsmediagroup.com/blog/2010/06/game-engines-for-iphone-ipad-android-cocos2d-corona-torque-unity-3d/" TargetMode="External"/><Relationship Id="rId3" Type="http://schemas.openxmlformats.org/officeDocument/2006/relationships/hyperlink" Target="http://de.wikipedia.org/wiki/Apple_iPhone" TargetMode="External"/><Relationship Id="rId7" Type="http://schemas.openxmlformats.org/officeDocument/2006/relationships/hyperlink" Target="http://paulpeelen.com/2011/03/17/xcode-4-ios-4-3-hello-world/" TargetMode="External"/><Relationship Id="rId2" Type="http://schemas.openxmlformats.org/officeDocument/2006/relationships/hyperlink" Target="http://www.kruse-it.de/canvasPublications.htm#publication-0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tunesconnect.apple.com/" TargetMode="External"/><Relationship Id="rId5" Type="http://schemas.openxmlformats.org/officeDocument/2006/relationships/hyperlink" Target="http://developer.apple.com/programs/ios/" TargetMode="External"/><Relationship Id="rId4" Type="http://schemas.openxmlformats.org/officeDocument/2006/relationships/hyperlink" Target="http://www.zdnet.de/news/41556643/gartner-ipad-verkaufszahlen-steigen-bis-2015-auf-149-millionen.htm" TargetMode="External"/><Relationship Id="rId9" Type="http://schemas.openxmlformats.org/officeDocument/2006/relationships/hyperlink" Target="http://www.anscamobile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apps.kruse-it.de/repeat-it/index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://www.apps.kruse-it.de/quiztime/index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developer.apple.com/programs/ios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 dirty="0" smtClean="0"/>
              <a:t>iOS Entwicklung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03648" y="3284985"/>
            <a:ext cx="6400800" cy="2040632"/>
          </a:xfrm>
        </p:spPr>
        <p:txBody>
          <a:bodyPr/>
          <a:lstStyle/>
          <a:p>
            <a:r>
              <a:rPr lang="de-DE" dirty="0" smtClean="0"/>
              <a:t>Einführung</a:t>
            </a:r>
          </a:p>
          <a:p>
            <a:r>
              <a:rPr lang="de-DE" sz="2000" dirty="0" smtClean="0"/>
              <a:t>Thomas Kruse, 14.12.2011</a:t>
            </a:r>
            <a:endParaRPr lang="de-DE" sz="2000" dirty="0"/>
          </a:p>
        </p:txBody>
      </p:sp>
      <p:pic>
        <p:nvPicPr>
          <p:cNvPr id="1032" name="Picture 8" descr="D:\Development\Source\iOS\appstage-website\Images\Apple-iPa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416" y="2204864"/>
            <a:ext cx="1048428" cy="133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ogen 5"/>
          <p:cNvSpPr/>
          <p:nvPr/>
        </p:nvSpPr>
        <p:spPr>
          <a:xfrm>
            <a:off x="1802722" y="836712"/>
            <a:ext cx="5691518" cy="3319365"/>
          </a:xfrm>
          <a:prstGeom prst="arc">
            <a:avLst>
              <a:gd name="adj1" fmla="val 11276514"/>
              <a:gd name="adj2" fmla="val 21169916"/>
            </a:avLst>
          </a:prstGeom>
          <a:ln w="44450" cap="rnd">
            <a:solidFill>
              <a:schemeClr val="accent2">
                <a:lumMod val="40000"/>
                <a:lumOff val="60000"/>
              </a:schemeClr>
            </a:solidFill>
            <a:prstDash val="sysDot"/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098" name="Picture 2" descr="D:\Development\Source\iOS\appstage-website\Images\AppStor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204864"/>
            <a:ext cx="1379511" cy="137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ogen 6"/>
          <p:cNvSpPr/>
          <p:nvPr/>
        </p:nvSpPr>
        <p:spPr>
          <a:xfrm rot="10800000">
            <a:off x="1833579" y="1700807"/>
            <a:ext cx="5691518" cy="3312368"/>
          </a:xfrm>
          <a:prstGeom prst="arc">
            <a:avLst>
              <a:gd name="adj1" fmla="val 11276514"/>
              <a:gd name="adj2" fmla="val 21169916"/>
            </a:avLst>
          </a:prstGeom>
          <a:ln w="44450" cap="rnd">
            <a:solidFill>
              <a:schemeClr val="accent2">
                <a:lumMod val="40000"/>
                <a:lumOff val="60000"/>
              </a:schemeClr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228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(3) Development </a:t>
            </a:r>
            <a:r>
              <a:rPr lang="de-DE" dirty="0" err="1" smtClean="0"/>
              <a:t>iDevices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Eigenes </a:t>
            </a:r>
            <a:r>
              <a:rPr lang="de-DE" dirty="0" err="1" smtClean="0"/>
              <a:t>iDevice</a:t>
            </a:r>
            <a:r>
              <a:rPr lang="de-DE" dirty="0" smtClean="0"/>
              <a:t> kann direkt zum Entwickeln und Testen verwendet werden</a:t>
            </a:r>
          </a:p>
          <a:p>
            <a:r>
              <a:rPr lang="de-DE" dirty="0" smtClean="0"/>
              <a:t>Fremde </a:t>
            </a:r>
            <a:r>
              <a:rPr lang="de-DE" dirty="0" err="1" smtClean="0"/>
              <a:t>iDevices</a:t>
            </a:r>
            <a:r>
              <a:rPr lang="de-DE" dirty="0" smtClean="0"/>
              <a:t> müssen als Test-Devices registriert werden (max. 100)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14.12.2011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iOS-Entwicklung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	Seite </a:t>
            </a:r>
            <a:fld id="{661BF18E-66F3-480B-B236-95BBE3BC08A5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12292" name="Picture 4" descr="D:\Dokumente\Thomas\Geschäftlich\Kruse-IT\Präsentationen\iOS-Entwicklung\Begleitmaterial\CurrentRegisteredDevicesWarn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05261"/>
            <a:ext cx="7580313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2384128"/>
              </p:ext>
            </p:extLst>
          </p:nvPr>
        </p:nvGraphicFramePr>
        <p:xfrm>
          <a:off x="7668344" y="476672"/>
          <a:ext cx="1080120" cy="1323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3" name="Visio" r:id="rId4" imgW="2145414" imgH="2628089" progId="Visio.Drawing.11">
                  <p:embed/>
                </p:oleObj>
              </mc:Choice>
              <mc:Fallback>
                <p:oleObj name="Visio" r:id="rId4" imgW="2145414" imgH="262808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68344" y="476672"/>
                        <a:ext cx="1080120" cy="13231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770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31" name="Picture 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1386805"/>
            <a:ext cx="621030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Entwicklungsprozess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14.12.2011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iOS-Entwicklung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	Seite </a:t>
            </a:r>
            <a:fld id="{661BF18E-66F3-480B-B236-95BBE3BC08A5}" type="slidenum">
              <a:rPr lang="de-DE" smtClean="0"/>
              <a:pPr/>
              <a:t>11</a:t>
            </a:fld>
            <a:endParaRPr lang="de-DE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1403648" y="1340768"/>
            <a:ext cx="6336704" cy="2151856"/>
            <a:chOff x="1403648" y="1340768"/>
            <a:chExt cx="6336704" cy="2151856"/>
          </a:xfrm>
        </p:grpSpPr>
        <p:sp>
          <p:nvSpPr>
            <p:cNvPr id="3" name="Rechteck 2"/>
            <p:cNvSpPr/>
            <p:nvPr/>
          </p:nvSpPr>
          <p:spPr>
            <a:xfrm>
              <a:off x="1403648" y="1340768"/>
              <a:ext cx="6336704" cy="180020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Rechteck 8"/>
            <p:cNvSpPr/>
            <p:nvPr/>
          </p:nvSpPr>
          <p:spPr>
            <a:xfrm>
              <a:off x="5185132" y="3140968"/>
              <a:ext cx="450611" cy="351656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/>
            <p:cNvSpPr/>
            <p:nvPr/>
          </p:nvSpPr>
          <p:spPr>
            <a:xfrm>
              <a:off x="3658427" y="3140968"/>
              <a:ext cx="450611" cy="351656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61882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1475656" y="2606715"/>
            <a:ext cx="916359" cy="2462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000" dirty="0">
                <a:solidFill>
                  <a:schemeClr val="bg1">
                    <a:lumMod val="50000"/>
                  </a:schemeClr>
                </a:solidFill>
              </a:rPr>
              <a:t>420226475</a:t>
            </a:r>
            <a:endParaRPr lang="de-DE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771800" y="2606715"/>
            <a:ext cx="1296144" cy="2462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algn="ctr"/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de.kruse-it.geelong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4753178" y="2606715"/>
            <a:ext cx="813043" cy="2462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de-DE" sz="1000" dirty="0">
                <a:solidFill>
                  <a:schemeClr val="bg1">
                    <a:lumMod val="50000"/>
                  </a:schemeClr>
                </a:solidFill>
              </a:rPr>
              <a:t>20110001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(4) App-ID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Eindeutige ID </a:t>
            </a:r>
            <a:r>
              <a:rPr lang="de-DE" sz="2000" dirty="0" smtClean="0"/>
              <a:t>(versionsübergreifend)</a:t>
            </a:r>
          </a:p>
          <a:p>
            <a:pPr lvl="1"/>
            <a:r>
              <a:rPr lang="de-DE" dirty="0" smtClean="0"/>
              <a:t>Apple-ID, Bundle-ID, </a:t>
            </a:r>
            <a:r>
              <a:rPr lang="de-DE" dirty="0" err="1" smtClean="0"/>
              <a:t>S</a:t>
            </a:r>
            <a:r>
              <a:rPr lang="de-DE" sz="1600" dirty="0" err="1" smtClean="0"/>
              <a:t>tock</a:t>
            </a:r>
            <a:r>
              <a:rPr lang="de-DE" dirty="0" err="1" smtClean="0"/>
              <a:t>K</a:t>
            </a:r>
            <a:r>
              <a:rPr lang="de-DE" sz="1600" dirty="0" err="1" smtClean="0"/>
              <a:t>eeping</a:t>
            </a:r>
            <a:r>
              <a:rPr lang="de-DE" dirty="0" err="1" smtClean="0"/>
              <a:t>U</a:t>
            </a:r>
            <a:r>
              <a:rPr lang="de-DE" sz="1600" dirty="0" err="1" smtClean="0"/>
              <a:t>nit</a:t>
            </a:r>
            <a:r>
              <a:rPr lang="de-DE" sz="1600" dirty="0" smtClean="0"/>
              <a:t/>
            </a:r>
            <a:br>
              <a:rPr lang="de-DE" sz="1600" dirty="0" smtClean="0"/>
            </a:br>
            <a:endParaRPr lang="de-DE" dirty="0" smtClean="0"/>
          </a:p>
          <a:p>
            <a:r>
              <a:rPr lang="de-DE" dirty="0" smtClean="0"/>
              <a:t>Metadaten </a:t>
            </a:r>
            <a:r>
              <a:rPr lang="de-DE" sz="2000" dirty="0" smtClean="0"/>
              <a:t>(versionsspezifisch, aber fix für Version)</a:t>
            </a:r>
          </a:p>
          <a:p>
            <a:pPr lvl="1"/>
            <a:r>
              <a:rPr lang="de-DE" dirty="0" smtClean="0"/>
              <a:t>App-Name, Icon</a:t>
            </a:r>
          </a:p>
          <a:p>
            <a:pPr lvl="1"/>
            <a:r>
              <a:rPr lang="de-DE" dirty="0" smtClean="0"/>
              <a:t>App Store-Kategorien </a:t>
            </a:r>
            <a:r>
              <a:rPr lang="de-DE" sz="2000" dirty="0" smtClean="0"/>
              <a:t>(2)</a:t>
            </a:r>
            <a:r>
              <a:rPr lang="de-DE" dirty="0" smtClean="0"/>
              <a:t> und Subkategorien </a:t>
            </a:r>
            <a:r>
              <a:rPr lang="de-DE" sz="2000" dirty="0" smtClean="0"/>
              <a:t>(2)</a:t>
            </a:r>
            <a:endParaRPr lang="de-DE" sz="2000" dirty="0" smtClean="0"/>
          </a:p>
          <a:p>
            <a:pPr lvl="1"/>
            <a:r>
              <a:rPr lang="de-DE" dirty="0" smtClean="0"/>
              <a:t>Kontakt-Informationen</a:t>
            </a:r>
          </a:p>
          <a:p>
            <a:pPr lvl="1"/>
            <a:r>
              <a:rPr lang="de-DE" dirty="0" smtClean="0"/>
              <a:t>Beschreibung, und Screenshots </a:t>
            </a:r>
            <a:r>
              <a:rPr lang="de-DE" sz="2000" dirty="0" smtClean="0"/>
              <a:t>(lokalisiert)</a:t>
            </a:r>
          </a:p>
          <a:p>
            <a:pPr lvl="1"/>
            <a:r>
              <a:rPr lang="de-DE" dirty="0" smtClean="0"/>
              <a:t>Preis und Märkte mittels Price-Tiers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14.12.2011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iOS-Entwicklung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	Seite </a:t>
            </a:r>
            <a:fld id="{661BF18E-66F3-480B-B236-95BBE3BC08A5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9224" name="Picture 8" descr="D:\Dokumente\Thomas\Geschäftlich\Kruse-IT\Präsentationen\iOS-Entwicklung\Begleitmaterial\app-store-ic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01384"/>
            <a:ext cx="1048419" cy="105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99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(5) </a:t>
            </a:r>
            <a:r>
              <a:rPr lang="de-DE" dirty="0" err="1" smtClean="0"/>
              <a:t>Provisioning</a:t>
            </a:r>
            <a:r>
              <a:rPr lang="de-DE" dirty="0" smtClean="0"/>
              <a:t> </a:t>
            </a:r>
            <a:r>
              <a:rPr lang="de-DE" dirty="0" err="1" smtClean="0"/>
              <a:t>Profiles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Alle Apps müssen signiert sein </a:t>
            </a:r>
            <a:r>
              <a:rPr lang="de-DE" sz="2000" dirty="0" smtClean="0"/>
              <a:t>(</a:t>
            </a:r>
            <a:r>
              <a:rPr lang="de-DE" sz="2000" dirty="0" smtClean="0">
                <a:sym typeface="Wingdings" pitchFamily="2" charset="2"/>
              </a:rPr>
              <a:t> </a:t>
            </a:r>
            <a:r>
              <a:rPr lang="de-DE" sz="2000" dirty="0" err="1" smtClean="0">
                <a:sym typeface="Wingdings" pitchFamily="2" charset="2"/>
              </a:rPr>
              <a:t>Profiles</a:t>
            </a:r>
            <a:r>
              <a:rPr lang="de-DE" sz="2000" dirty="0" smtClean="0">
                <a:sym typeface="Wingdings" pitchFamily="2" charset="2"/>
              </a:rPr>
              <a:t>)</a:t>
            </a:r>
            <a:endParaRPr lang="de-DE" sz="2000" dirty="0" smtClean="0"/>
          </a:p>
          <a:p>
            <a:r>
              <a:rPr lang="de-DE" dirty="0" smtClean="0"/>
              <a:t>Ad Hoc </a:t>
            </a:r>
            <a:r>
              <a:rPr lang="de-DE" dirty="0" err="1" smtClean="0"/>
              <a:t>Provisioning</a:t>
            </a:r>
            <a:r>
              <a:rPr lang="de-DE" dirty="0" smtClean="0"/>
              <a:t> Profile</a:t>
            </a:r>
          </a:p>
          <a:p>
            <a:pPr lvl="1"/>
            <a:r>
              <a:rPr lang="de-DE" dirty="0" smtClean="0"/>
              <a:t>Für Entwicklungszwecke</a:t>
            </a:r>
          </a:p>
          <a:p>
            <a:pPr lvl="1"/>
            <a:r>
              <a:rPr lang="de-DE" dirty="0" smtClean="0"/>
              <a:t>An Development-</a:t>
            </a:r>
            <a:r>
              <a:rPr lang="de-DE" dirty="0" err="1" smtClean="0"/>
              <a:t>iDevices</a:t>
            </a:r>
            <a:r>
              <a:rPr lang="de-DE" dirty="0" smtClean="0"/>
              <a:t> gebunden</a:t>
            </a:r>
          </a:p>
          <a:p>
            <a:r>
              <a:rPr lang="de-DE" dirty="0" smtClean="0"/>
              <a:t>Distribution </a:t>
            </a:r>
            <a:r>
              <a:rPr lang="de-DE" dirty="0" err="1" smtClean="0"/>
              <a:t>Provisioning</a:t>
            </a:r>
            <a:r>
              <a:rPr lang="de-DE" dirty="0" smtClean="0"/>
              <a:t> Profile</a:t>
            </a:r>
          </a:p>
          <a:p>
            <a:pPr lvl="1"/>
            <a:r>
              <a:rPr lang="de-DE" dirty="0" smtClean="0"/>
              <a:t>Für App Store Distribution</a:t>
            </a:r>
          </a:p>
          <a:p>
            <a:pPr lvl="1"/>
            <a:r>
              <a:rPr lang="de-DE" dirty="0" smtClean="0"/>
              <a:t>Wird für finalen </a:t>
            </a:r>
            <a:r>
              <a:rPr lang="de-DE" dirty="0" err="1" smtClean="0"/>
              <a:t>Build</a:t>
            </a:r>
            <a:r>
              <a:rPr lang="de-DE" dirty="0" smtClean="0"/>
              <a:t> für App Store genutzt</a:t>
            </a:r>
          </a:p>
          <a:p>
            <a:r>
              <a:rPr lang="de-DE" dirty="0" err="1" smtClean="0"/>
              <a:t>Profiles</a:t>
            </a:r>
            <a:r>
              <a:rPr lang="de-DE" dirty="0" smtClean="0"/>
              <a:t> werden im Development-Portal erstellt und in lokale Key Chain eingetragen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14.12.2011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iOS-Entwicklung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	Seite </a:t>
            </a:r>
            <a:fld id="{661BF18E-66F3-480B-B236-95BBE3BC08A5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10242" name="Picture 2" descr="D:\Dokumente\Thomas\Geschäftlich\Kruse-IT\Präsentationen\iOS-Entwicklung\Begleitmaterial\icon-mobileprovis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48680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81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(6) </a:t>
            </a:r>
            <a:r>
              <a:rPr lang="de-DE" dirty="0" err="1" smtClean="0"/>
              <a:t>Developing</a:t>
            </a:r>
            <a:r>
              <a:rPr lang="de-DE" dirty="0" smtClean="0"/>
              <a:t>/</a:t>
            </a:r>
            <a:r>
              <a:rPr lang="de-DE" dirty="0" err="1" smtClean="0"/>
              <a:t>Testing</a:t>
            </a:r>
            <a:r>
              <a:rPr lang="de-DE" dirty="0" smtClean="0"/>
              <a:t>/</a:t>
            </a:r>
            <a:r>
              <a:rPr lang="de-DE" dirty="0" err="1" smtClean="0"/>
              <a:t>Building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14.12.2011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iOS-Entwicklung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	Seite </a:t>
            </a:r>
            <a:fld id="{661BF18E-66F3-480B-B236-95BBE3BC08A5}" type="slidenum">
              <a:rPr lang="de-DE" smtClean="0"/>
              <a:pPr/>
              <a:t>14</a:t>
            </a:fld>
            <a:endParaRPr lang="de-DE" dirty="0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796759"/>
              </p:ext>
            </p:extLst>
          </p:nvPr>
        </p:nvGraphicFramePr>
        <p:xfrm>
          <a:off x="1084263" y="1772816"/>
          <a:ext cx="6977062" cy="378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74" name="Visio" r:id="rId3" imgW="6976578" imgH="3788383" progId="Visio.Drawing.11">
                  <p:embed/>
                </p:oleObj>
              </mc:Choice>
              <mc:Fallback>
                <p:oleObj name="Visio" r:id="rId3" imgW="6976578" imgH="3788383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4263" y="1772816"/>
                        <a:ext cx="6977062" cy="3787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111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(7) App-Store-</a:t>
            </a:r>
            <a:r>
              <a:rPr lang="de-DE" dirty="0" err="1" smtClean="0"/>
              <a:t>Submitting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Prüfen, ob Binary alle Files enthält</a:t>
            </a:r>
          </a:p>
          <a:p>
            <a:pPr lvl="1"/>
            <a:r>
              <a:rPr lang="de-DE" dirty="0" smtClean="0"/>
              <a:t>Icon, </a:t>
            </a:r>
            <a:r>
              <a:rPr lang="de-DE" dirty="0" err="1" smtClean="0"/>
              <a:t>Splash</a:t>
            </a:r>
            <a:r>
              <a:rPr lang="de-DE" dirty="0" smtClean="0"/>
              <a:t>-Screens …</a:t>
            </a:r>
          </a:p>
          <a:p>
            <a:r>
              <a:rPr lang="de-DE" dirty="0" smtClean="0"/>
              <a:t>Prüfen aller Meta-Daten durch Apple</a:t>
            </a:r>
            <a:br>
              <a:rPr lang="de-DE" dirty="0" smtClean="0"/>
            </a:br>
            <a:r>
              <a:rPr lang="de-DE" dirty="0" smtClean="0">
                <a:sym typeface="Wingdings" pitchFamily="2" charset="2"/>
              </a:rPr>
              <a:t> </a:t>
            </a:r>
            <a:r>
              <a:rPr lang="de-DE" dirty="0" err="1" smtClean="0">
                <a:sym typeface="Wingdings" pitchFamily="2" charset="2"/>
              </a:rPr>
              <a:t>Ready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for</a:t>
            </a:r>
            <a:r>
              <a:rPr lang="de-DE" dirty="0" smtClean="0">
                <a:sym typeface="Wingdings" pitchFamily="2" charset="2"/>
              </a:rPr>
              <a:t> Upload</a:t>
            </a:r>
          </a:p>
          <a:p>
            <a:r>
              <a:rPr lang="de-DE" dirty="0" smtClean="0">
                <a:sym typeface="Wingdings" pitchFamily="2" charset="2"/>
              </a:rPr>
              <a:t>Upload des </a:t>
            </a:r>
            <a:r>
              <a:rPr lang="de-DE" dirty="0" err="1" smtClean="0">
                <a:sym typeface="Wingdings" pitchFamily="2" charset="2"/>
              </a:rPr>
              <a:t>Binaries</a:t>
            </a:r>
            <a:r>
              <a:rPr lang="de-DE" dirty="0" smtClean="0">
                <a:sym typeface="Wingdings" pitchFamily="2" charset="2"/>
              </a:rPr>
              <a:t> mit </a:t>
            </a:r>
            <a:r>
              <a:rPr lang="de-DE" dirty="0" err="1" smtClean="0">
                <a:sym typeface="Wingdings" pitchFamily="2" charset="2"/>
              </a:rPr>
              <a:t>Application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Loader</a:t>
            </a:r>
            <a:r>
              <a:rPr lang="de-DE" dirty="0" smtClean="0">
                <a:sym typeface="Wingdings" pitchFamily="2" charset="2"/>
              </a:rPr>
              <a:t/>
            </a:r>
            <a:br>
              <a:rPr lang="de-DE" dirty="0" smtClean="0">
                <a:sym typeface="Wingdings" pitchFamily="2" charset="2"/>
              </a:rPr>
            </a:br>
            <a:r>
              <a:rPr lang="de-DE" dirty="0" smtClean="0">
                <a:sym typeface="Wingdings" pitchFamily="2" charset="2"/>
              </a:rPr>
              <a:t> </a:t>
            </a:r>
            <a:r>
              <a:rPr lang="de-DE" dirty="0" err="1" smtClean="0">
                <a:sym typeface="Wingdings" pitchFamily="2" charset="2"/>
              </a:rPr>
              <a:t>Ready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for</a:t>
            </a:r>
            <a:r>
              <a:rPr lang="de-DE" dirty="0" smtClean="0">
                <a:sym typeface="Wingdings" pitchFamily="2" charset="2"/>
              </a:rPr>
              <a:t> Review</a:t>
            </a:r>
          </a:p>
          <a:p>
            <a:r>
              <a:rPr lang="de-DE" dirty="0" smtClean="0"/>
              <a:t>Review der App durch Apple (ca. eine Woche)</a:t>
            </a:r>
            <a:br>
              <a:rPr lang="de-DE" dirty="0" smtClean="0"/>
            </a:br>
            <a:r>
              <a:rPr lang="de-DE" dirty="0" smtClean="0">
                <a:sym typeface="Wingdings" pitchFamily="2" charset="2"/>
              </a:rPr>
              <a:t> </a:t>
            </a:r>
            <a:r>
              <a:rPr lang="de-DE" dirty="0" err="1" smtClean="0"/>
              <a:t>Ready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Sale</a:t>
            </a: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14.12.2011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iOS-Entwicklung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	Seite </a:t>
            </a:r>
            <a:fld id="{661BF18E-66F3-480B-B236-95BBE3BC08A5}" type="slidenum">
              <a:rPr lang="de-DE" smtClean="0"/>
              <a:pPr/>
              <a:t>15</a:t>
            </a:fld>
            <a:endParaRPr lang="de-DE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004" y="332656"/>
            <a:ext cx="2088232" cy="1128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697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iOS</a:t>
            </a:r>
            <a:r>
              <a:rPr lang="de-DE" dirty="0" smtClean="0"/>
              <a:t>-Entwicklung - Übersicht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Chancen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Voraussetzungen 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Entwicklungsprozess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Entwicklungsumgebungen</a:t>
            </a:r>
          </a:p>
          <a:p>
            <a:pPr marL="914400" lvl="1" indent="-514350"/>
            <a:r>
              <a:rPr lang="de-DE" dirty="0" smtClean="0"/>
              <a:t>Nativ</a:t>
            </a:r>
          </a:p>
          <a:p>
            <a:pPr marL="914400" lvl="1" indent="-514350"/>
            <a:r>
              <a:rPr lang="de-DE" dirty="0" smtClean="0"/>
              <a:t>Alternativ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Zusammenfassung</a:t>
            </a:r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14.12.2011</a:t>
            </a:r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iOS</a:t>
            </a:r>
            <a:r>
              <a:rPr lang="de-DE" dirty="0" smtClean="0"/>
              <a:t>-Entwicklung</a:t>
            </a:r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	Seite </a:t>
            </a:r>
            <a:fld id="{661BF18E-66F3-480B-B236-95BBE3BC08A5}" type="slidenum">
              <a:rPr lang="de-DE" smtClean="0"/>
              <a:pPr/>
              <a:t>16</a:t>
            </a:fld>
            <a:endParaRPr lang="de-DE" dirty="0"/>
          </a:p>
        </p:txBody>
      </p:sp>
      <p:pic>
        <p:nvPicPr>
          <p:cNvPr id="20482" name="Picture 2" descr="D:\Dokumente\Thomas\Geschäftlich\Kruse-IT\Präsentationen\iOS-Entwicklung\Begleitmaterial\DistributionBannerStand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92081" y="2420888"/>
            <a:ext cx="5328591" cy="1584176"/>
          </a:xfrm>
          <a:prstGeom prst="rect">
            <a:avLst/>
          </a:prstGeom>
          <a:noFill/>
          <a:effectLst/>
        </p:spPr>
      </p:pic>
      <p:sp>
        <p:nvSpPr>
          <p:cNvPr id="8" name="Rechteck 7"/>
          <p:cNvSpPr/>
          <p:nvPr/>
        </p:nvSpPr>
        <p:spPr>
          <a:xfrm>
            <a:off x="7164288" y="548680"/>
            <a:ext cx="1584177" cy="532859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u="sng"/>
          </a:p>
        </p:txBody>
      </p:sp>
      <p:sp>
        <p:nvSpPr>
          <p:cNvPr id="9" name="Rechteck 8"/>
          <p:cNvSpPr/>
          <p:nvPr/>
        </p:nvSpPr>
        <p:spPr>
          <a:xfrm>
            <a:off x="392806" y="2204864"/>
            <a:ext cx="5907386" cy="2736304"/>
          </a:xfrm>
          <a:prstGeom prst="rect">
            <a:avLst/>
          </a:prstGeom>
          <a:solidFill>
            <a:schemeClr val="accent2">
              <a:lumMod val="60000"/>
              <a:lumOff val="40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 rot="20119538">
            <a:off x="5683866" y="2303485"/>
            <a:ext cx="930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Wie?</a:t>
            </a:r>
            <a:endParaRPr lang="de-DE" sz="2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5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Entwicklungsumgebungen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Nativ:</a:t>
            </a:r>
          </a:p>
          <a:p>
            <a:pPr lvl="1"/>
            <a:r>
              <a:rPr lang="de-DE" dirty="0" err="1" smtClean="0"/>
              <a:t>Xcode</a:t>
            </a:r>
            <a:r>
              <a:rPr lang="de-DE" dirty="0" smtClean="0"/>
              <a:t>		(frei)</a:t>
            </a:r>
          </a:p>
          <a:p>
            <a:endParaRPr lang="de-DE" dirty="0" smtClean="0"/>
          </a:p>
          <a:p>
            <a:r>
              <a:rPr lang="de-DE" dirty="0" smtClean="0"/>
              <a:t>Alternativ: </a:t>
            </a:r>
            <a:r>
              <a:rPr lang="de-DE" sz="2000" dirty="0" smtClean="0"/>
              <a:t>(besonders für Spiele-Entwicklung)</a:t>
            </a:r>
            <a:endParaRPr lang="de-DE" dirty="0"/>
          </a:p>
          <a:p>
            <a:pPr lvl="1"/>
            <a:r>
              <a:rPr lang="de-DE" dirty="0" smtClean="0"/>
              <a:t>Corona 	$199 p.a.</a:t>
            </a:r>
          </a:p>
          <a:p>
            <a:pPr lvl="1"/>
            <a:r>
              <a:rPr lang="de-DE" dirty="0" smtClean="0">
                <a:sym typeface="Wingdings" pitchFamily="2" charset="2"/>
              </a:rPr>
              <a:t>Cocos 2D 	(frei)</a:t>
            </a:r>
          </a:p>
          <a:p>
            <a:pPr lvl="1"/>
            <a:r>
              <a:rPr lang="de-DE" dirty="0" err="1" smtClean="0">
                <a:sym typeface="Wingdings" pitchFamily="2" charset="2"/>
              </a:rPr>
              <a:t>iTorque</a:t>
            </a:r>
            <a:r>
              <a:rPr lang="de-DE" dirty="0" smtClean="0">
                <a:sym typeface="Wingdings" pitchFamily="2" charset="2"/>
              </a:rPr>
              <a:t> 2D 	$149</a:t>
            </a:r>
          </a:p>
          <a:p>
            <a:pPr lvl="1"/>
            <a:r>
              <a:rPr lang="de-DE" dirty="0" err="1" smtClean="0">
                <a:sym typeface="Wingdings" pitchFamily="2" charset="2"/>
              </a:rPr>
              <a:t>MonoTouch</a:t>
            </a:r>
            <a:r>
              <a:rPr lang="de-DE" dirty="0" smtClean="0">
                <a:sym typeface="Wingdings" pitchFamily="2" charset="2"/>
              </a:rPr>
              <a:t>	$399</a:t>
            </a:r>
          </a:p>
          <a:p>
            <a:pPr lvl="1"/>
            <a:r>
              <a:rPr lang="de-DE" dirty="0" smtClean="0">
                <a:sym typeface="Wingdings" pitchFamily="2" charset="2"/>
              </a:rPr>
              <a:t>…</a:t>
            </a:r>
            <a:endParaRPr lang="de-DE" dirty="0">
              <a:sym typeface="Wingdings" pitchFamily="2" charset="2"/>
            </a:endParaRPr>
          </a:p>
          <a:p>
            <a:pPr marL="457200" lvl="1" indent="0">
              <a:buNone/>
            </a:pPr>
            <a:endParaRPr lang="de-DE" dirty="0" smtClean="0">
              <a:sym typeface="Wingdings" pitchFamily="2" charset="2"/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14.12.2011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iOS-Entwicklung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	Seite </a:t>
            </a:r>
            <a:fld id="{661BF18E-66F3-480B-B236-95BBE3BC08A5}" type="slidenum">
              <a:rPr lang="de-DE" smtClean="0"/>
              <a:pPr/>
              <a:t>17</a:t>
            </a:fld>
            <a:endParaRPr lang="de-DE" dirty="0"/>
          </a:p>
        </p:txBody>
      </p:sp>
      <p:pic>
        <p:nvPicPr>
          <p:cNvPr id="15363" name="Picture 3" descr="D:\Dokumente\Thomas\Geschäftlich\Kruse-IT\Präsentationen\iOS-Entwicklung\Begleitmaterial\CoronaBadge_150x1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501008"/>
            <a:ext cx="825092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D:\Dokumente\Thomas\Geschäftlich\Kruse-IT\Präsentationen\iOS-Entwicklung\Begleitmaterial\appStore-icon-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47922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D:\Dokumente\Thomas\Geschäftlich\Kruse-IT\Präsentationen\iOS-Entwicklung\Begleitmaterial\androidMarket-icon-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851" y="3747922"/>
            <a:ext cx="285751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Dokumente\Thomas\Geschäftlich\Kruse-IT\Präsentationen\iOS-Entwicklung\Begleitmaterial\appStore-icon-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37494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D:\Dokumente\Thomas\Geschäftlich\Kruse-IT\Präsentationen\iOS-Entwicklung\Begleitmaterial\androidMarket-icon-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851" y="4237494"/>
            <a:ext cx="285751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Dokumente\Thomas\Geschäftlich\Kruse-IT\Präsentationen\iOS-Entwicklung\Begleitmaterial\appStore-icon-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700432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Dokumente\Thomas\Geschäftlich\Kruse-IT\Präsentationen\iOS-Entwicklung\Begleitmaterial\appStore-icon-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155218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D:\Dokumente\Thomas\Geschäftlich\Kruse-IT\Präsentationen\iOS-Entwicklung\Begleitmaterial\androidMarket-icon-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851" y="5155218"/>
            <a:ext cx="285751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Dokumente\Thomas\Geschäftlich\Kruse-IT\Präsentationen\iOS-Entwicklung\Begleitmaterial\appStore-icon-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479" y="2200592"/>
            <a:ext cx="282921" cy="28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D:\Dokumente\Thomas\Geschäftlich\Kruse-IT\Präsentationen\iOS-Entwicklung\Begleitmaterial\xcodeBi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204" y="1951627"/>
            <a:ext cx="780851" cy="78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1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Xcode</a:t>
            </a:r>
            <a:r>
              <a:rPr lang="de-DE" dirty="0" smtClean="0"/>
              <a:t> - IDE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Projektverwaltung inkl. Templates</a:t>
            </a:r>
          </a:p>
          <a:p>
            <a:r>
              <a:rPr lang="de-DE" dirty="0" smtClean="0"/>
              <a:t>Source-Editor </a:t>
            </a:r>
            <a:r>
              <a:rPr lang="de-DE" sz="2000" dirty="0" smtClean="0"/>
              <a:t>(Syntax-</a:t>
            </a:r>
            <a:r>
              <a:rPr lang="de-DE" sz="2000" dirty="0" err="1" smtClean="0"/>
              <a:t>Highlighting</a:t>
            </a:r>
            <a:r>
              <a:rPr lang="de-DE" sz="2000" dirty="0" smtClean="0"/>
              <a:t>, </a:t>
            </a:r>
            <a:r>
              <a:rPr lang="de-DE" sz="2000" dirty="0" err="1" smtClean="0"/>
              <a:t>Intellisense</a:t>
            </a:r>
            <a:r>
              <a:rPr lang="de-DE" sz="2000" dirty="0" smtClean="0"/>
              <a:t>, </a:t>
            </a:r>
            <a:r>
              <a:rPr lang="de-DE" sz="2000" dirty="0" err="1" smtClean="0"/>
              <a:t>Refactoring</a:t>
            </a:r>
            <a:r>
              <a:rPr lang="de-DE" sz="2000" dirty="0" smtClean="0"/>
              <a:t>…)</a:t>
            </a:r>
          </a:p>
          <a:p>
            <a:r>
              <a:rPr lang="de-DE" dirty="0" smtClean="0"/>
              <a:t>Sehr mächtiger Interface-</a:t>
            </a:r>
            <a:r>
              <a:rPr lang="de-DE" dirty="0" err="1" smtClean="0"/>
              <a:t>Builder</a:t>
            </a:r>
            <a:r>
              <a:rPr lang="de-DE" dirty="0" smtClean="0"/>
              <a:t> (GUI)</a:t>
            </a:r>
          </a:p>
          <a:p>
            <a:r>
              <a:rPr lang="de-DE" dirty="0" smtClean="0"/>
              <a:t>Debugging und Remote-Debugging</a:t>
            </a:r>
          </a:p>
          <a:p>
            <a:r>
              <a:rPr lang="de-DE" dirty="0" smtClean="0"/>
              <a:t>Zugriff auf alle iOS-APIs</a:t>
            </a:r>
          </a:p>
          <a:p>
            <a:r>
              <a:rPr lang="de-DE" dirty="0" smtClean="0"/>
              <a:t>Entwicklung basiert auf </a:t>
            </a:r>
            <a:r>
              <a:rPr lang="de-DE" dirty="0" err="1" smtClean="0"/>
              <a:t>Objective</a:t>
            </a:r>
            <a:r>
              <a:rPr lang="de-DE" dirty="0" smtClean="0"/>
              <a:t>-C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14.12.2011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iOS-Entwicklung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	Seite </a:t>
            </a:r>
            <a:fld id="{661BF18E-66F3-480B-B236-95BBE3BC08A5}" type="slidenum">
              <a:rPr lang="de-DE" smtClean="0"/>
              <a:pPr/>
              <a:t>18</a:t>
            </a:fld>
            <a:endParaRPr lang="de-DE" dirty="0"/>
          </a:p>
        </p:txBody>
      </p:sp>
      <p:pic>
        <p:nvPicPr>
          <p:cNvPr id="23556" name="Picture 4" descr="D:\Dokumente\Thomas\Geschäftlich\Kruse-IT\Präsentationen\iOS-Entwicklung\Begleitmaterial\xcodeB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646" y="243966"/>
            <a:ext cx="1384834" cy="138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79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Xcode</a:t>
            </a:r>
            <a:r>
              <a:rPr lang="de-DE" dirty="0" smtClean="0"/>
              <a:t> - IDE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14.12.2011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iOS-Entwicklung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	Seite </a:t>
            </a:r>
            <a:fld id="{661BF18E-66F3-480B-B236-95BBE3BC08A5}" type="slidenum">
              <a:rPr lang="de-DE" smtClean="0"/>
              <a:pPr/>
              <a:t>19</a:t>
            </a:fld>
            <a:endParaRPr lang="de-DE" dirty="0"/>
          </a:p>
        </p:txBody>
      </p:sp>
      <p:pic>
        <p:nvPicPr>
          <p:cNvPr id="23556" name="Picture 4" descr="D:\Dokumente\Thomas\Geschäftlich\Kruse-IT\Präsentationen\iOS-Entwicklung\Begleitmaterial\xcodeB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646" y="243966"/>
            <a:ext cx="1384834" cy="138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D:\Dokumente\Thomas\Geschäftlich\Kruse-IT\Präsentationen\iOS-Entwicklung\Begleitmaterial\XodeHelloWorld-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340768"/>
            <a:ext cx="5294707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D:\Dokumente\Thomas\Geschäftlich\Kruse-IT\Präsentationen\iOS-Entwicklung\Begleitmaterial\XcodeHelloWorld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420888"/>
            <a:ext cx="5294707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D:\Dokumente\Thomas\Geschäftlich\Kruse-IT\Präsentationen\iOS-Entwicklung\Begleitmaterial\XcodeHelloWorld-0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25" y="3717032"/>
            <a:ext cx="363002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86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iOS-Entwicklung - Einführung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/>
              <a:t>Chancen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Voraussetzungen 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Entwicklungsprozess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Entwicklungsumgebungen</a:t>
            </a:r>
          </a:p>
          <a:p>
            <a:pPr marL="914400" lvl="1" indent="-514350"/>
            <a:r>
              <a:rPr lang="de-DE" dirty="0" smtClean="0"/>
              <a:t>Nativ</a:t>
            </a:r>
          </a:p>
          <a:p>
            <a:pPr marL="914400" lvl="1" indent="-514350"/>
            <a:r>
              <a:rPr lang="de-DE" dirty="0" smtClean="0"/>
              <a:t>Alternativ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Zusammenfassung</a:t>
            </a:r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14.12.2011</a:t>
            </a:r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iOS</a:t>
            </a:r>
            <a:r>
              <a:rPr lang="de-DE" dirty="0" smtClean="0"/>
              <a:t>-Entwicklung</a:t>
            </a:r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	Seite </a:t>
            </a:r>
            <a:fld id="{661BF18E-66F3-480B-B236-95BBE3BC08A5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20482" name="Picture 2" descr="D:\Dokumente\Thomas\Geschäftlich\Kruse-IT\Präsentationen\iOS-Entwicklung\Begleitmaterial\DistributionBannerStand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92081" y="2420888"/>
            <a:ext cx="5328591" cy="1584176"/>
          </a:xfrm>
          <a:prstGeom prst="rect">
            <a:avLst/>
          </a:prstGeom>
          <a:noFill/>
          <a:effectLst/>
        </p:spPr>
      </p:pic>
      <p:sp>
        <p:nvSpPr>
          <p:cNvPr id="8" name="Rechteck 7"/>
          <p:cNvSpPr/>
          <p:nvPr/>
        </p:nvSpPr>
        <p:spPr>
          <a:xfrm>
            <a:off x="7111547" y="548680"/>
            <a:ext cx="1584177" cy="532859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u="sng"/>
          </a:p>
        </p:txBody>
      </p:sp>
      <p:sp>
        <p:nvSpPr>
          <p:cNvPr id="4" name="Rechteck 3"/>
          <p:cNvSpPr/>
          <p:nvPr/>
        </p:nvSpPr>
        <p:spPr>
          <a:xfrm>
            <a:off x="395536" y="1587305"/>
            <a:ext cx="5907386" cy="576064"/>
          </a:xfrm>
          <a:prstGeom prst="rect">
            <a:avLst/>
          </a:prstGeom>
          <a:solidFill>
            <a:schemeClr val="accent5">
              <a:lumMod val="60000"/>
              <a:lumOff val="40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392806" y="2204864"/>
            <a:ext cx="5907386" cy="2736304"/>
          </a:xfrm>
          <a:prstGeom prst="rect">
            <a:avLst/>
          </a:prstGeom>
          <a:solidFill>
            <a:schemeClr val="accent2">
              <a:lumMod val="60000"/>
              <a:lumOff val="40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395536" y="5013176"/>
            <a:ext cx="5907386" cy="576064"/>
          </a:xfrm>
          <a:prstGeom prst="rect">
            <a:avLst/>
          </a:prstGeom>
          <a:solidFill>
            <a:srgbClr val="FF5F53">
              <a:alpha val="1176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 rot="20119538">
            <a:off x="5661016" y="1452807"/>
            <a:ext cx="1430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Warum?</a:t>
            </a:r>
            <a:endParaRPr lang="de-DE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 rot="20119538">
            <a:off x="5683866" y="2303485"/>
            <a:ext cx="930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Wie?</a:t>
            </a:r>
            <a:endParaRPr lang="de-DE" sz="2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38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Xcode</a:t>
            </a:r>
            <a:r>
              <a:rPr lang="de-DE" dirty="0" smtClean="0"/>
              <a:t> – </a:t>
            </a:r>
            <a:r>
              <a:rPr lang="de-DE" dirty="0" err="1" smtClean="0"/>
              <a:t>Objective</a:t>
            </a:r>
            <a:r>
              <a:rPr lang="de-DE" dirty="0" smtClean="0"/>
              <a:t>-C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Superset von C</a:t>
            </a:r>
          </a:p>
          <a:p>
            <a:r>
              <a:rPr lang="en-US" dirty="0" err="1" smtClean="0"/>
              <a:t>Enthält</a:t>
            </a:r>
            <a:r>
              <a:rPr lang="en-US" dirty="0" smtClean="0"/>
              <a:t> OO-</a:t>
            </a:r>
            <a:r>
              <a:rPr lang="en-US" dirty="0" err="1" smtClean="0"/>
              <a:t>Erweiterungen</a:t>
            </a:r>
            <a:endParaRPr lang="en-US" dirty="0" smtClean="0"/>
          </a:p>
          <a:p>
            <a:r>
              <a:rPr lang="en-US" dirty="0" err="1" smtClean="0"/>
              <a:t>Verwendet</a:t>
            </a:r>
            <a:r>
              <a:rPr lang="en-US" dirty="0" smtClean="0"/>
              <a:t> Annotations</a:t>
            </a:r>
          </a:p>
          <a:p>
            <a:r>
              <a:rPr lang="en-US" dirty="0" smtClean="0"/>
              <a:t>Frameworks: </a:t>
            </a:r>
          </a:p>
          <a:p>
            <a:pPr lvl="1"/>
            <a:r>
              <a:rPr lang="en-US" dirty="0" smtClean="0"/>
              <a:t>Foundation</a:t>
            </a:r>
          </a:p>
          <a:p>
            <a:pPr lvl="1"/>
            <a:r>
              <a:rPr lang="en-US" dirty="0" err="1" smtClean="0"/>
              <a:t>UIKit</a:t>
            </a:r>
            <a:r>
              <a:rPr lang="en-US" dirty="0" smtClean="0"/>
              <a:t>: buttons</a:t>
            </a:r>
            <a:r>
              <a:rPr lang="en-US" dirty="0"/>
              <a:t>, sliders, popups, </a:t>
            </a:r>
            <a:r>
              <a:rPr lang="en-US" dirty="0" smtClean="0"/>
              <a:t>texts, images…</a:t>
            </a:r>
          </a:p>
          <a:p>
            <a:pPr lvl="1"/>
            <a:r>
              <a:rPr lang="en-US" dirty="0" smtClean="0"/>
              <a:t>Core </a:t>
            </a:r>
            <a:r>
              <a:rPr lang="en-US" dirty="0"/>
              <a:t>Graphics, Core </a:t>
            </a:r>
            <a:r>
              <a:rPr lang="en-US" dirty="0" smtClean="0"/>
              <a:t>Animation, Core Audio, …</a:t>
            </a:r>
          </a:p>
          <a:p>
            <a:pPr lvl="1"/>
            <a:r>
              <a:rPr lang="en-US" dirty="0" smtClean="0"/>
              <a:t>OpenGL</a:t>
            </a:r>
          </a:p>
          <a:p>
            <a:pPr lvl="1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14.12.2011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iOS-Entwicklung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	Seite </a:t>
            </a:r>
            <a:fld id="{661BF18E-66F3-480B-B236-95BBE3BC08A5}" type="slidenum">
              <a:rPr lang="de-DE" smtClean="0"/>
              <a:pPr/>
              <a:t>20</a:t>
            </a:fld>
            <a:endParaRPr lang="de-DE" dirty="0"/>
          </a:p>
        </p:txBody>
      </p:sp>
      <p:pic>
        <p:nvPicPr>
          <p:cNvPr id="9" name="Picture 4" descr="D:\Dokumente\Thomas\Geschäftlich\Kruse-IT\Präsentationen\iOS-Entwicklung\Begleitmaterial\xcodeB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646" y="243966"/>
            <a:ext cx="1384834" cy="138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9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Xcode</a:t>
            </a:r>
            <a:r>
              <a:rPr lang="de-DE" dirty="0" smtClean="0"/>
              <a:t> - Entwicklungsprozess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14.12.2011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iOS-Entwicklung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	Seite </a:t>
            </a:r>
            <a:fld id="{661BF18E-66F3-480B-B236-95BBE3BC08A5}" type="slidenum">
              <a:rPr lang="de-DE" smtClean="0"/>
              <a:pPr/>
              <a:t>21</a:t>
            </a:fld>
            <a:endParaRPr lang="de-DE" dirty="0"/>
          </a:p>
        </p:txBody>
      </p:sp>
      <p:pic>
        <p:nvPicPr>
          <p:cNvPr id="7" name="Picture 4" descr="D:\Dokumente\Thomas\Geschäftlich\Kruse-IT\Präsentationen\iOS-Entwicklung\Begleitmaterial\xcodeB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646" y="243966"/>
            <a:ext cx="1384834" cy="138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4750847"/>
              </p:ext>
            </p:extLst>
          </p:nvPr>
        </p:nvGraphicFramePr>
        <p:xfrm>
          <a:off x="1259632" y="1772816"/>
          <a:ext cx="6838832" cy="4248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2" name="Visio" r:id="rId4" imgW="7732671" imgH="4804383" progId="Visio.Drawing.11">
                  <p:embed/>
                </p:oleObj>
              </mc:Choice>
              <mc:Fallback>
                <p:oleObj name="Visio" r:id="rId4" imgW="7732671" imgH="4804383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59632" y="1772816"/>
                        <a:ext cx="6838832" cy="42484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03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Xcode</a:t>
            </a:r>
            <a:r>
              <a:rPr lang="de-DE" dirty="0"/>
              <a:t> - Vor-/Nachteile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Vorteile</a:t>
            </a:r>
          </a:p>
          <a:p>
            <a:pPr lvl="1"/>
            <a:r>
              <a:rPr lang="de-DE" dirty="0" smtClean="0"/>
              <a:t>Kostenlos</a:t>
            </a:r>
          </a:p>
          <a:p>
            <a:pPr lvl="1"/>
            <a:r>
              <a:rPr lang="de-DE" dirty="0" smtClean="0"/>
              <a:t>Gute Dokumentation</a:t>
            </a:r>
          </a:p>
          <a:p>
            <a:pPr lvl="1"/>
            <a:r>
              <a:rPr lang="de-DE" dirty="0" smtClean="0"/>
              <a:t>Bietet Zugriff auf alle </a:t>
            </a:r>
            <a:r>
              <a:rPr lang="de-DE" dirty="0" err="1" smtClean="0"/>
              <a:t>iDevice</a:t>
            </a:r>
            <a:r>
              <a:rPr lang="de-DE" dirty="0" smtClean="0"/>
              <a:t>-Eigenschaften</a:t>
            </a:r>
          </a:p>
          <a:p>
            <a:pPr lvl="1"/>
            <a:r>
              <a:rPr lang="de-DE" dirty="0" smtClean="0"/>
              <a:t>Immer </a:t>
            </a:r>
            <a:r>
              <a:rPr lang="de-DE" dirty="0" err="1" smtClean="0"/>
              <a:t>up</a:t>
            </a:r>
            <a:r>
              <a:rPr lang="de-DE" dirty="0" smtClean="0"/>
              <a:t>-</a:t>
            </a:r>
            <a:r>
              <a:rPr lang="de-DE" dirty="0" err="1" smtClean="0"/>
              <a:t>to</a:t>
            </a:r>
            <a:r>
              <a:rPr lang="de-DE" dirty="0" smtClean="0"/>
              <a:t>-date </a:t>
            </a:r>
            <a:r>
              <a:rPr lang="de-DE" sz="2000" dirty="0" smtClean="0"/>
              <a:t>(Apple-Developer-</a:t>
            </a:r>
            <a:r>
              <a:rPr lang="de-DE" sz="2000" dirty="0" err="1" smtClean="0"/>
              <a:t>Program</a:t>
            </a:r>
            <a:r>
              <a:rPr lang="de-DE" sz="2000" dirty="0" smtClean="0"/>
              <a:t>)</a:t>
            </a:r>
          </a:p>
          <a:p>
            <a:r>
              <a:rPr lang="de-DE" dirty="0" smtClean="0"/>
              <a:t>Nachteile</a:t>
            </a:r>
          </a:p>
          <a:p>
            <a:pPr lvl="1"/>
            <a:r>
              <a:rPr lang="de-DE" dirty="0" smtClean="0"/>
              <a:t>Sehr komplex</a:t>
            </a:r>
          </a:p>
          <a:p>
            <a:pPr lvl="1"/>
            <a:r>
              <a:rPr lang="de-DE" dirty="0" smtClean="0"/>
              <a:t>Hoher Einarbeitungsaufwand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14.12.2011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iOS-Entwicklung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	Seite </a:t>
            </a:r>
            <a:fld id="{661BF18E-66F3-480B-B236-95BBE3BC08A5}" type="slidenum">
              <a:rPr lang="de-DE" smtClean="0"/>
              <a:pPr/>
              <a:t>22</a:t>
            </a:fld>
            <a:endParaRPr lang="de-DE" dirty="0"/>
          </a:p>
        </p:txBody>
      </p:sp>
      <p:pic>
        <p:nvPicPr>
          <p:cNvPr id="7" name="Picture 4" descr="D:\Dokumente\Thomas\Geschäftlich\Kruse-IT\Präsentationen\iOS-Entwicklung\Begleitmaterial\xcodeB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646" y="243966"/>
            <a:ext cx="1384834" cy="138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82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Corona - Übersicht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14.12.2011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Ist nach eigener Aussage „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world‘s</a:t>
            </a:r>
            <a:r>
              <a:rPr lang="de-DE" dirty="0" smtClean="0"/>
              <a:t> #1 mobile </a:t>
            </a:r>
            <a:r>
              <a:rPr lang="de-DE" dirty="0" err="1" smtClean="0"/>
              <a:t>development</a:t>
            </a:r>
            <a:r>
              <a:rPr lang="de-DE" dirty="0" smtClean="0"/>
              <a:t> </a:t>
            </a:r>
            <a:r>
              <a:rPr lang="de-DE" dirty="0" err="1" smtClean="0"/>
              <a:t>platform</a:t>
            </a:r>
            <a:r>
              <a:rPr lang="de-DE" dirty="0" smtClean="0"/>
              <a:t>“</a:t>
            </a:r>
            <a:br>
              <a:rPr lang="de-DE" dirty="0" smtClean="0"/>
            </a:br>
            <a:r>
              <a:rPr lang="de-DE" dirty="0" smtClean="0">
                <a:sym typeface="Wingdings" pitchFamily="2" charset="2"/>
              </a:rPr>
              <a:t>Support/kontinuierliche Weiterentwicklung</a:t>
            </a:r>
            <a:r>
              <a:rPr lang="de-DE" dirty="0" smtClean="0"/>
              <a:t> </a:t>
            </a:r>
          </a:p>
          <a:p>
            <a:r>
              <a:rPr lang="de-DE" dirty="0" smtClean="0"/>
              <a:t>Benötigt </a:t>
            </a:r>
            <a:r>
              <a:rPr lang="de-DE" dirty="0" err="1" smtClean="0"/>
              <a:t>Xcode</a:t>
            </a:r>
            <a:r>
              <a:rPr lang="de-DE" dirty="0" smtClean="0"/>
              <a:t> für iOS-SDK, kapselt iOS SDK </a:t>
            </a:r>
          </a:p>
          <a:p>
            <a:r>
              <a:rPr lang="de-DE" dirty="0" smtClean="0"/>
              <a:t>Basiert auf </a:t>
            </a:r>
            <a:r>
              <a:rPr lang="de-DE" dirty="0" err="1" smtClean="0"/>
              <a:t>Lua</a:t>
            </a:r>
            <a:r>
              <a:rPr lang="de-DE" dirty="0" smtClean="0"/>
              <a:t> (Skriptsprache)</a:t>
            </a:r>
          </a:p>
          <a:p>
            <a:r>
              <a:rPr lang="de-DE" dirty="0" smtClean="0"/>
              <a:t>Nutzt OpenGL für Grafik</a:t>
            </a:r>
          </a:p>
          <a:p>
            <a:r>
              <a:rPr lang="de-DE" dirty="0" smtClean="0"/>
              <a:t>Enthält leistungsfähige </a:t>
            </a:r>
            <a:r>
              <a:rPr lang="de-DE" dirty="0" err="1" smtClean="0"/>
              <a:t>Physics</a:t>
            </a:r>
            <a:r>
              <a:rPr lang="de-DE" dirty="0" smtClean="0"/>
              <a:t>-Engine</a:t>
            </a:r>
          </a:p>
          <a:p>
            <a:r>
              <a:rPr lang="de-DE" dirty="0" smtClean="0"/>
              <a:t>Reduziert Entwicklungskomplexität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iOS-Entwicklung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	Seite </a:t>
            </a:r>
            <a:fld id="{661BF18E-66F3-480B-B236-95BBE3BC08A5}" type="slidenum">
              <a:rPr lang="de-DE" smtClean="0"/>
              <a:pPr/>
              <a:t>23</a:t>
            </a:fld>
            <a:endParaRPr lang="de-DE" dirty="0"/>
          </a:p>
        </p:txBody>
      </p:sp>
      <p:pic>
        <p:nvPicPr>
          <p:cNvPr id="8" name="Picture 2" descr="D:\Dokumente\Thomas\Geschäftlich\Kruse-IT\Präsentationen\iOS-Entwicklung\Begleitmaterial\CoronaBadge_150x1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714" y="379562"/>
            <a:ext cx="14287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56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Corona - Entwicklung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14.12.2011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iOS-Entwicklung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	Seite </a:t>
            </a:r>
            <a:fld id="{661BF18E-66F3-480B-B236-95BBE3BC08A5}" type="slidenum">
              <a:rPr lang="de-DE" smtClean="0"/>
              <a:pPr/>
              <a:t>24</a:t>
            </a:fld>
            <a:endParaRPr lang="de-DE" dirty="0"/>
          </a:p>
        </p:txBody>
      </p:sp>
      <p:pic>
        <p:nvPicPr>
          <p:cNvPr id="11" name="Picture 2" descr="D:\Dokumente\Thomas\Geschäftlich\Kruse-IT\Präsentationen\iOS-Entwicklung\Begleitmaterial\CoronaBadge_150x1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714" y="379562"/>
            <a:ext cx="14287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4014887"/>
              </p:ext>
            </p:extLst>
          </p:nvPr>
        </p:nvGraphicFramePr>
        <p:xfrm>
          <a:off x="1187624" y="1268760"/>
          <a:ext cx="6338020" cy="4942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3" name="Visio" r:id="rId4" imgW="7849866" imgH="6121670" progId="Visio.Drawing.11">
                  <p:embed/>
                </p:oleObj>
              </mc:Choice>
              <mc:Fallback>
                <p:oleObj name="Visio" r:id="rId4" imgW="7849866" imgH="612167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87624" y="1268760"/>
                        <a:ext cx="6338020" cy="49422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992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Corona – Beispiel (1)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14.12.2011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iOS-Entwicklung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	Seite </a:t>
            </a:r>
            <a:fld id="{661BF18E-66F3-480B-B236-95BBE3BC08A5}" type="slidenum">
              <a:rPr lang="de-DE" smtClean="0"/>
              <a:pPr/>
              <a:t>25</a:t>
            </a:fld>
            <a:endParaRPr lang="de-DE" dirty="0"/>
          </a:p>
        </p:txBody>
      </p:sp>
      <p:pic>
        <p:nvPicPr>
          <p:cNvPr id="7" name="Picture 2" descr="D:\Dokumente\Thomas\Geschäftlich\Kruse-IT\Präsentationen\iOS-Entwicklung\Begleitmaterial\CoronaBadge_150x1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714" y="379562"/>
            <a:ext cx="14287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09" y="1988840"/>
            <a:ext cx="4552381" cy="131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66342"/>
            <a:ext cx="2364794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923928" y="1751162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chemeClr val="accent2">
                    <a:lumMod val="75000"/>
                  </a:schemeClr>
                </a:solidFill>
              </a:rPr>
              <a:t>Position</a:t>
            </a:r>
            <a:endParaRPr lang="de-DE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9" name="Gerade Verbindung mit Pfeil 8"/>
          <p:cNvCxnSpPr>
            <a:stCxn id="3" idx="2"/>
          </p:cNvCxnSpPr>
          <p:nvPr/>
        </p:nvCxnSpPr>
        <p:spPr>
          <a:xfrm flipH="1">
            <a:off x="4175956" y="2028161"/>
            <a:ext cx="108012" cy="392727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4995737" y="1956384"/>
            <a:ext cx="9444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accent2">
                    <a:lumMod val="75000"/>
                  </a:schemeClr>
                </a:solidFill>
              </a:rPr>
              <a:t>Zeichensatz</a:t>
            </a:r>
            <a:endParaRPr lang="de-DE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6" name="Gerade Verbindung mit Pfeil 15"/>
          <p:cNvCxnSpPr>
            <a:stCxn id="17" idx="1"/>
          </p:cNvCxnSpPr>
          <p:nvPr/>
        </p:nvCxnSpPr>
        <p:spPr>
          <a:xfrm flipH="1">
            <a:off x="4644008" y="2094884"/>
            <a:ext cx="351729" cy="326004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4558551" y="3177062"/>
            <a:ext cx="5833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accent2">
                    <a:lumMod val="75000"/>
                  </a:schemeClr>
                </a:solidFill>
              </a:rPr>
              <a:t>Größe</a:t>
            </a:r>
            <a:endParaRPr lang="de-DE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6" name="Gerade Verbindung mit Pfeil 25"/>
          <p:cNvCxnSpPr>
            <a:stCxn id="24" idx="0"/>
          </p:cNvCxnSpPr>
          <p:nvPr/>
        </p:nvCxnSpPr>
        <p:spPr>
          <a:xfrm flipV="1">
            <a:off x="4850221" y="2708920"/>
            <a:ext cx="72758" cy="468142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46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Corona – Beispiel (2)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14.12.2011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iOS-Entwicklung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	Seite </a:t>
            </a:r>
            <a:fld id="{661BF18E-66F3-480B-B236-95BBE3BC08A5}" type="slidenum">
              <a:rPr lang="de-DE" smtClean="0"/>
              <a:pPr/>
              <a:t>26</a:t>
            </a:fld>
            <a:endParaRPr lang="de-DE" dirty="0"/>
          </a:p>
        </p:txBody>
      </p:sp>
      <p:pic>
        <p:nvPicPr>
          <p:cNvPr id="7" name="Picture 2" descr="D:\Dokumente\Thomas\Geschäftlich\Kruse-IT\Präsentationen\iOS-Entwicklung\Begleitmaterial\CoronaBadge_150x1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714" y="379562"/>
            <a:ext cx="14287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66342"/>
            <a:ext cx="2364794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66342"/>
            <a:ext cx="45720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123728" y="5103068"/>
            <a:ext cx="2718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>
                <a:solidFill>
                  <a:schemeClr val="accent2">
                    <a:lumMod val="75000"/>
                  </a:schemeClr>
                </a:solidFill>
              </a:rPr>
              <a:t>Text wird rotierend größer</a:t>
            </a:r>
            <a:endParaRPr lang="de-DE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9" name="Gerade Verbindung mit Pfeil 8"/>
          <p:cNvCxnSpPr>
            <a:stCxn id="3" idx="3"/>
          </p:cNvCxnSpPr>
          <p:nvPr/>
        </p:nvCxnSpPr>
        <p:spPr>
          <a:xfrm flipV="1">
            <a:off x="4842677" y="4509120"/>
            <a:ext cx="1457515" cy="77861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>
            <a:stCxn id="3" idx="0"/>
            <a:endCxn id="19458" idx="2"/>
          </p:cNvCxnSpPr>
          <p:nvPr/>
        </p:nvCxnSpPr>
        <p:spPr>
          <a:xfrm flipH="1" flipV="1">
            <a:off x="2825552" y="4457142"/>
            <a:ext cx="657651" cy="645926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64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Corona - Eigenschaften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Objekte unterliegen der Physik </a:t>
            </a:r>
            <a:br>
              <a:rPr lang="de-DE" dirty="0" smtClean="0"/>
            </a:br>
            <a:r>
              <a:rPr lang="de-DE" dirty="0" smtClean="0"/>
              <a:t>(Gravity, </a:t>
            </a:r>
            <a:r>
              <a:rPr lang="de-DE" dirty="0" err="1" smtClean="0"/>
              <a:t>Friction</a:t>
            </a:r>
            <a:r>
              <a:rPr lang="de-DE" dirty="0" smtClean="0"/>
              <a:t>, </a:t>
            </a:r>
            <a:r>
              <a:rPr lang="de-DE" dirty="0" err="1" smtClean="0"/>
              <a:t>Acceleration</a:t>
            </a:r>
            <a:r>
              <a:rPr lang="de-DE" dirty="0" smtClean="0"/>
              <a:t>)</a:t>
            </a:r>
          </a:p>
          <a:p>
            <a:r>
              <a:rPr lang="de-DE" dirty="0" smtClean="0"/>
              <a:t>Objekte können verbunden sein </a:t>
            </a:r>
            <a:br>
              <a:rPr lang="de-DE" dirty="0" smtClean="0"/>
            </a:br>
            <a:r>
              <a:rPr lang="de-DE" dirty="0" smtClean="0"/>
              <a:t>(verschiedene Arten von „Joints“)</a:t>
            </a:r>
          </a:p>
          <a:p>
            <a:r>
              <a:rPr lang="de-DE" dirty="0" smtClean="0"/>
              <a:t>Objekte können kollidieren oder sich durchdringen</a:t>
            </a:r>
          </a:p>
          <a:p>
            <a:r>
              <a:rPr lang="de-DE" dirty="0" smtClean="0"/>
              <a:t>Reaktion erfolgt ereignisgesteuert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14.12.2011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iOS-Entwicklung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	Seite </a:t>
            </a:r>
            <a:fld id="{661BF18E-66F3-480B-B236-95BBE3BC08A5}" type="slidenum">
              <a:rPr lang="de-DE" smtClean="0"/>
              <a:pPr/>
              <a:t>27</a:t>
            </a:fld>
            <a:endParaRPr lang="de-DE" dirty="0"/>
          </a:p>
        </p:txBody>
      </p:sp>
      <p:pic>
        <p:nvPicPr>
          <p:cNvPr id="7" name="Picture 2" descr="D:\Dokumente\Thomas\Geschäftlich\Kruse-IT\Präsentationen\iOS-Entwicklung\Begleitmaterial\CoronaBadge_150x1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714" y="379562"/>
            <a:ext cx="14287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1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Corona - Vor-/Nachteile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Vorteile</a:t>
            </a:r>
          </a:p>
          <a:p>
            <a:pPr lvl="1"/>
            <a:r>
              <a:rPr lang="de-DE" dirty="0" smtClean="0"/>
              <a:t>Sehr schnell Anfangserfolge</a:t>
            </a:r>
          </a:p>
          <a:p>
            <a:pPr lvl="1"/>
            <a:r>
              <a:rPr lang="de-DE" dirty="0" smtClean="0"/>
              <a:t>Reduziert Komplexität </a:t>
            </a:r>
          </a:p>
          <a:p>
            <a:pPr lvl="1"/>
            <a:r>
              <a:rPr lang="de-DE" dirty="0" smtClean="0"/>
              <a:t>Enthält </a:t>
            </a:r>
            <a:r>
              <a:rPr lang="de-DE" dirty="0" err="1" smtClean="0"/>
              <a:t>Physics</a:t>
            </a:r>
            <a:r>
              <a:rPr lang="de-DE" dirty="0" smtClean="0"/>
              <a:t>-/Animationsframework</a:t>
            </a:r>
          </a:p>
          <a:p>
            <a:r>
              <a:rPr lang="de-DE" dirty="0" smtClean="0"/>
              <a:t>Nachteile</a:t>
            </a:r>
          </a:p>
          <a:p>
            <a:pPr lvl="1"/>
            <a:r>
              <a:rPr lang="de-DE" dirty="0" err="1" smtClean="0"/>
              <a:t>Lua</a:t>
            </a:r>
            <a:r>
              <a:rPr lang="de-DE" dirty="0" smtClean="0"/>
              <a:t> nicht OO, nicht typ-, „ressourcensicher“</a:t>
            </a:r>
          </a:p>
          <a:p>
            <a:pPr lvl="1"/>
            <a:r>
              <a:rPr lang="de-DE" dirty="0" smtClean="0"/>
              <a:t>Kein Debugging auf Device</a:t>
            </a:r>
          </a:p>
          <a:p>
            <a:pPr lvl="1"/>
            <a:r>
              <a:rPr lang="de-DE" dirty="0" smtClean="0"/>
              <a:t>Nur für Spiele geeignet</a:t>
            </a:r>
          </a:p>
          <a:p>
            <a:pPr lvl="1"/>
            <a:r>
              <a:rPr lang="de-DE" dirty="0" smtClean="0"/>
              <a:t>Kein Durchgriff auf natives API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14.12.2011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iOS-Entwicklung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	Seite </a:t>
            </a:r>
            <a:fld id="{661BF18E-66F3-480B-B236-95BBE3BC08A5}" type="slidenum">
              <a:rPr lang="de-DE" smtClean="0"/>
              <a:pPr/>
              <a:t>28</a:t>
            </a:fld>
            <a:endParaRPr lang="de-DE" dirty="0"/>
          </a:p>
        </p:txBody>
      </p:sp>
      <p:pic>
        <p:nvPicPr>
          <p:cNvPr id="7" name="Picture 2" descr="D:\Dokumente\Thomas\Geschäftlich\Kruse-IT\Präsentationen\iOS-Entwicklung\Begleitmaterial\CoronaBadge_150x1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714" y="379562"/>
            <a:ext cx="14287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55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iOS-Entwicklung ist „anders“, erfordert in jedem Fall aufwendige Einarbeitung</a:t>
            </a:r>
          </a:p>
          <a:p>
            <a:r>
              <a:rPr lang="de-DE" dirty="0" smtClean="0"/>
              <a:t>iOS-Entwicklung </a:t>
            </a:r>
            <a:r>
              <a:rPr lang="de-DE" dirty="0"/>
              <a:t>ist komplex </a:t>
            </a:r>
            <a:endParaRPr lang="de-DE" dirty="0" smtClean="0"/>
          </a:p>
          <a:p>
            <a:pPr lvl="1"/>
            <a:r>
              <a:rPr lang="de-DE" dirty="0" smtClean="0"/>
              <a:t>Native iOS-Programmierung</a:t>
            </a:r>
          </a:p>
          <a:p>
            <a:pPr lvl="1"/>
            <a:r>
              <a:rPr lang="de-DE" dirty="0" smtClean="0"/>
              <a:t>Gesamtprozess nicht zu unterschätzen</a:t>
            </a:r>
          </a:p>
          <a:p>
            <a:r>
              <a:rPr lang="de-DE" dirty="0" smtClean="0"/>
              <a:t>Alternative FWs für spezifische Einsatzzwecke</a:t>
            </a:r>
          </a:p>
          <a:p>
            <a:pPr marL="0" indent="0">
              <a:buNone/>
            </a:pPr>
            <a:endParaRPr lang="de-DE" dirty="0" smtClean="0"/>
          </a:p>
          <a:p>
            <a:pPr>
              <a:buFont typeface="Wingdings" pitchFamily="2" charset="2"/>
              <a:buChar char="Ø"/>
            </a:pPr>
            <a:r>
              <a:rPr lang="de-DE" smtClean="0"/>
              <a:t>iOS-Programmierung </a:t>
            </a:r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bietet </a:t>
            </a:r>
            <a:r>
              <a:rPr lang="de-DE" dirty="0" smtClean="0"/>
              <a:t>viel </a:t>
            </a:r>
            <a:r>
              <a:rPr lang="de-DE" smtClean="0"/>
              <a:t>Potential </a:t>
            </a:r>
            <a:r>
              <a:rPr lang="de-DE" smtClean="0"/>
              <a:t>und </a:t>
            </a:r>
            <a:r>
              <a:rPr lang="de-DE" dirty="0" smtClean="0"/>
              <a:t>macht viel Spaß!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14.12.2011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iOS-Entwicklung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	Seite </a:t>
            </a:r>
            <a:fld id="{661BF18E-66F3-480B-B236-95BBE3BC08A5}" type="slidenum">
              <a:rPr lang="de-DE" smtClean="0"/>
              <a:pPr/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684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aseline="0" dirty="0" smtClean="0"/>
              <a:t>Chancen – der Markt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Große installierte Basis </a:t>
            </a:r>
            <a:r>
              <a:rPr lang="de-DE" sz="2000" dirty="0" smtClean="0"/>
              <a:t>(Stand 10/2011)</a:t>
            </a:r>
            <a:endParaRPr lang="de-DE" dirty="0" smtClean="0"/>
          </a:p>
          <a:p>
            <a:pPr lvl="1"/>
            <a:r>
              <a:rPr lang="de-DE" dirty="0" smtClean="0"/>
              <a:t>&gt; 146 Millionen </a:t>
            </a:r>
            <a:r>
              <a:rPr lang="de-DE" dirty="0" err="1" smtClean="0"/>
              <a:t>iPhones</a:t>
            </a:r>
            <a:endParaRPr lang="de-DE" dirty="0"/>
          </a:p>
          <a:p>
            <a:pPr lvl="1"/>
            <a:r>
              <a:rPr lang="de-DE" dirty="0" smtClean="0"/>
              <a:t>&gt;   61 Millionen </a:t>
            </a:r>
            <a:r>
              <a:rPr lang="de-DE" dirty="0" err="1" smtClean="0"/>
              <a:t>iPads</a:t>
            </a:r>
            <a:endParaRPr lang="de-DE" dirty="0" smtClean="0"/>
          </a:p>
          <a:p>
            <a:r>
              <a:rPr lang="de-DE" dirty="0" smtClean="0"/>
              <a:t>Wenig Hardware/Software-Variationen</a:t>
            </a:r>
          </a:p>
          <a:p>
            <a:r>
              <a:rPr lang="de-DE" dirty="0" smtClean="0"/>
              <a:t>Weltweiter</a:t>
            </a:r>
            <a:r>
              <a:rPr lang="de-DE" baseline="0" dirty="0" smtClean="0"/>
              <a:t> Marktplatz mit</a:t>
            </a:r>
            <a:r>
              <a:rPr lang="de-DE" dirty="0" smtClean="0"/>
              <a:t> &gt; 500.000 Apps</a:t>
            </a:r>
            <a:endParaRPr lang="de-DE" baseline="0" dirty="0" smtClean="0"/>
          </a:p>
          <a:p>
            <a:pPr lvl="1"/>
            <a:r>
              <a:rPr lang="de-DE" dirty="0" smtClean="0"/>
              <a:t>Reisen</a:t>
            </a:r>
          </a:p>
          <a:p>
            <a:pPr lvl="1"/>
            <a:r>
              <a:rPr lang="de-DE" dirty="0" smtClean="0"/>
              <a:t>Automotive</a:t>
            </a:r>
          </a:p>
          <a:p>
            <a:pPr lvl="1"/>
            <a:r>
              <a:rPr lang="de-DE" dirty="0" smtClean="0"/>
              <a:t>Gesundheit</a:t>
            </a:r>
          </a:p>
          <a:p>
            <a:pPr lvl="1"/>
            <a:r>
              <a:rPr lang="de-DE" dirty="0" smtClean="0"/>
              <a:t>Spiele	</a:t>
            </a:r>
          </a:p>
          <a:p>
            <a:pPr lvl="1"/>
            <a:r>
              <a:rPr lang="de-DE" dirty="0" smtClean="0"/>
              <a:t>…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14.12.2011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iOS-Entwicklung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	Seite </a:t>
            </a:r>
            <a:fld id="{661BF18E-66F3-480B-B236-95BBE3BC08A5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8" name="Picture 1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5393" y="3717032"/>
            <a:ext cx="401522" cy="395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D:\Dokumente\Thomas\Geschäftlich\Kruse-IT\Präsentationen\iOS-Entwicklung\Begleitmaterial\AppStoreHealt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940" y="4475918"/>
            <a:ext cx="532260" cy="53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D:\Dokumente\Thomas\Geschäftlich\Kruse-IT\Präsentationen\iOS-Entwicklung\Begleitmaterial\AppStoreAutomotiv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978" y="4126485"/>
            <a:ext cx="394991" cy="39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D:\Dokumente\Thomas\Geschäftlich\Kruse-IT\Präsentationen\iOS-Entwicklung\Begleitmaterial\AppStoreGameCente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668" y="4955996"/>
            <a:ext cx="439013" cy="43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5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Reader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200" dirty="0" smtClean="0"/>
              <a:t>Dieser Vortrag</a:t>
            </a:r>
            <a:br>
              <a:rPr lang="de-DE" sz="1200" dirty="0" smtClean="0"/>
            </a:br>
            <a:r>
              <a:rPr lang="de-DE" sz="1200" dirty="0" smtClean="0">
                <a:hlinkClick r:id="rId2"/>
              </a:rPr>
              <a:t>http</a:t>
            </a:r>
            <a:r>
              <a:rPr lang="de-DE" sz="1200" dirty="0">
                <a:hlinkClick r:id="rId2"/>
              </a:rPr>
              <a:t>://</a:t>
            </a:r>
            <a:r>
              <a:rPr lang="de-DE" sz="1200" dirty="0" smtClean="0">
                <a:hlinkClick r:id="rId2"/>
              </a:rPr>
              <a:t>www.Kruse-IT.de/canvasPublications.htm#publication-03</a:t>
            </a:r>
            <a:endParaRPr lang="de-DE" sz="1200" dirty="0" smtClean="0"/>
          </a:p>
          <a:p>
            <a:r>
              <a:rPr lang="de-DE" sz="1200" dirty="0" err="1" smtClean="0"/>
              <a:t>iDevice-Sales</a:t>
            </a:r>
            <a:r>
              <a:rPr lang="de-DE" sz="1200" dirty="0" smtClean="0"/>
              <a:t> </a:t>
            </a:r>
            <a:r>
              <a:rPr lang="de-DE" sz="1200" dirty="0" err="1" smtClean="0"/>
              <a:t>charts</a:t>
            </a:r>
            <a:r>
              <a:rPr lang="de-DE" sz="1200" dirty="0" smtClean="0"/>
              <a:t/>
            </a:r>
            <a:br>
              <a:rPr lang="de-DE" sz="1200" dirty="0" smtClean="0"/>
            </a:br>
            <a:r>
              <a:rPr lang="de-DE" sz="1200" dirty="0">
                <a:hlinkClick r:id="rId3"/>
              </a:rPr>
              <a:t>http://</a:t>
            </a:r>
            <a:r>
              <a:rPr lang="de-DE" sz="1200" dirty="0" smtClean="0">
                <a:hlinkClick r:id="rId3"/>
              </a:rPr>
              <a:t>de.wikipedia.org/wiki/Apple_iPhone</a:t>
            </a:r>
            <a:r>
              <a:rPr lang="de-DE" sz="1200" dirty="0" smtClean="0"/>
              <a:t/>
            </a:r>
            <a:br>
              <a:rPr lang="de-DE" sz="1200" dirty="0" smtClean="0"/>
            </a:br>
            <a:r>
              <a:rPr lang="de-DE" sz="1200" dirty="0">
                <a:hlinkClick r:id="rId4"/>
              </a:rPr>
              <a:t>http://www.zdnet.de/news/41556643/gartner-ipad-verkaufszahlen-steigen-bis-2015-auf-149-millionen.htm</a:t>
            </a:r>
            <a:endParaRPr lang="de-DE" sz="1200" dirty="0" smtClean="0"/>
          </a:p>
          <a:p>
            <a:r>
              <a:rPr lang="de-DE" sz="1200" dirty="0" smtClean="0"/>
              <a:t>Apple-Developer-</a:t>
            </a:r>
            <a:r>
              <a:rPr lang="de-DE" sz="1200" dirty="0" err="1" smtClean="0"/>
              <a:t>Program</a:t>
            </a:r>
            <a:r>
              <a:rPr lang="de-DE" sz="1200" dirty="0" smtClean="0"/>
              <a:t/>
            </a:r>
            <a:br>
              <a:rPr lang="de-DE" sz="1200" dirty="0" smtClean="0"/>
            </a:br>
            <a:r>
              <a:rPr lang="de-DE" sz="1200" dirty="0" smtClean="0">
                <a:hlinkClick r:id="rId5"/>
              </a:rPr>
              <a:t>http</a:t>
            </a:r>
            <a:r>
              <a:rPr lang="de-DE" sz="1200" dirty="0">
                <a:hlinkClick r:id="rId5"/>
              </a:rPr>
              <a:t>://developer.apple.com/programs/ios/</a:t>
            </a:r>
            <a:endParaRPr lang="de-DE" sz="1200" dirty="0"/>
          </a:p>
          <a:p>
            <a:r>
              <a:rPr lang="de-DE" sz="1200" dirty="0" smtClean="0"/>
              <a:t>Apple </a:t>
            </a:r>
            <a:r>
              <a:rPr lang="de-DE" sz="1200" dirty="0"/>
              <a:t>iTunes Connect</a:t>
            </a:r>
            <a:br>
              <a:rPr lang="de-DE" sz="1200" dirty="0"/>
            </a:br>
            <a:r>
              <a:rPr lang="de-DE" sz="1200" dirty="0" smtClean="0">
                <a:hlinkClick r:id="rId6"/>
              </a:rPr>
              <a:t>http://itunesconnect.apple.com</a:t>
            </a:r>
            <a:endParaRPr lang="de-DE" sz="1200" dirty="0" smtClean="0"/>
          </a:p>
          <a:p>
            <a:r>
              <a:rPr lang="de-DE" sz="1200" dirty="0" smtClean="0"/>
              <a:t>iOS-</a:t>
            </a:r>
            <a:r>
              <a:rPr lang="de-DE" sz="1200" dirty="0" err="1" smtClean="0"/>
              <a:t>Hello</a:t>
            </a:r>
            <a:r>
              <a:rPr lang="de-DE" sz="1200" dirty="0" smtClean="0"/>
              <a:t> </a:t>
            </a:r>
            <a:r>
              <a:rPr lang="de-DE" sz="1200" dirty="0" err="1" smtClean="0"/>
              <a:t>world</a:t>
            </a:r>
            <a:r>
              <a:rPr lang="de-DE" sz="1200" dirty="0" smtClean="0"/>
              <a:t/>
            </a:r>
            <a:br>
              <a:rPr lang="de-DE" sz="1200" dirty="0" smtClean="0"/>
            </a:br>
            <a:r>
              <a:rPr lang="de-DE" sz="1200" dirty="0" smtClean="0">
                <a:hlinkClick r:id="rId7"/>
              </a:rPr>
              <a:t>http://paulpeelen.com/2011/03/17/xcode-4-ios-4-3-hello-world/</a:t>
            </a:r>
            <a:endParaRPr lang="de-DE" sz="1200" dirty="0" smtClean="0"/>
          </a:p>
          <a:p>
            <a:r>
              <a:rPr lang="de-DE" sz="1200" dirty="0" smtClean="0"/>
              <a:t>Mobile Gaming-SDKs</a:t>
            </a:r>
            <a:br>
              <a:rPr lang="de-DE" sz="1200" dirty="0" smtClean="0"/>
            </a:br>
            <a:r>
              <a:rPr lang="de-DE" sz="1200" dirty="0" smtClean="0">
                <a:hlinkClick r:id="rId8"/>
              </a:rPr>
              <a:t>http</a:t>
            </a:r>
            <a:r>
              <a:rPr lang="de-DE" sz="1200" dirty="0">
                <a:hlinkClick r:id="rId8"/>
              </a:rPr>
              <a:t>://www.burtonsmediagroup.com/blog/2010/06/game-engines-for-iphone-ipad-android-cocos2d-corona-torque-unity-3d</a:t>
            </a:r>
            <a:r>
              <a:rPr lang="de-DE" sz="1200" dirty="0" smtClean="0">
                <a:hlinkClick r:id="rId8"/>
              </a:rPr>
              <a:t>/</a:t>
            </a:r>
            <a:endParaRPr lang="de-DE" sz="1200" dirty="0" smtClean="0"/>
          </a:p>
          <a:p>
            <a:r>
              <a:rPr lang="de-DE" sz="1200" dirty="0" smtClean="0"/>
              <a:t>Corona SDK</a:t>
            </a:r>
            <a:br>
              <a:rPr lang="de-DE" sz="1200" dirty="0" smtClean="0"/>
            </a:br>
            <a:r>
              <a:rPr lang="de-DE" sz="1200" dirty="0">
                <a:hlinkClick r:id="rId9"/>
              </a:rPr>
              <a:t>http://www.anscamobile.com/</a:t>
            </a:r>
            <a:endParaRPr lang="de-DE" sz="1200" dirty="0" smtClean="0"/>
          </a:p>
          <a:p>
            <a:pPr marL="0" indent="0">
              <a:buNone/>
            </a:pPr>
            <a:endParaRPr lang="de-DE" sz="1200" dirty="0" smtClean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14.12.2011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iOS-Entwicklung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	Seite </a:t>
            </a:r>
            <a:fld id="{661BF18E-66F3-480B-B236-95BBE3BC08A5}" type="slidenum">
              <a:rPr lang="de-DE" smtClean="0"/>
              <a:pPr/>
              <a:t>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330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Chancen – eigene Entwicklung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Spiele-Apps</a:t>
            </a:r>
          </a:p>
          <a:p>
            <a:pPr lvl="1"/>
            <a:r>
              <a:rPr lang="de-DE" dirty="0" smtClean="0"/>
              <a:t>Repeat </a:t>
            </a:r>
            <a:r>
              <a:rPr lang="de-DE" dirty="0" err="1" smtClean="0"/>
              <a:t>it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2000" dirty="0" smtClean="0"/>
              <a:t>Memospiel</a:t>
            </a:r>
          </a:p>
          <a:p>
            <a:pPr lvl="1"/>
            <a:r>
              <a:rPr lang="de-DE" dirty="0" err="1" smtClean="0"/>
              <a:t>It‘s</a:t>
            </a:r>
            <a:r>
              <a:rPr lang="de-DE" dirty="0" smtClean="0"/>
              <a:t> </a:t>
            </a:r>
            <a:r>
              <a:rPr lang="de-DE" dirty="0" err="1" smtClean="0"/>
              <a:t>Quiztime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2000" dirty="0" smtClean="0"/>
              <a:t>Wissensspiel</a:t>
            </a:r>
          </a:p>
          <a:p>
            <a:endParaRPr lang="de-DE" dirty="0" smtClean="0"/>
          </a:p>
          <a:p>
            <a:r>
              <a:rPr lang="de-DE" dirty="0" err="1" smtClean="0"/>
              <a:t>Health</a:t>
            </a:r>
            <a:r>
              <a:rPr lang="de-DE" dirty="0" smtClean="0"/>
              <a:t>-Care-App</a:t>
            </a:r>
          </a:p>
          <a:p>
            <a:pPr lvl="1"/>
            <a:r>
              <a:rPr lang="de-DE" dirty="0" smtClean="0"/>
              <a:t>Youri </a:t>
            </a:r>
            <a:br>
              <a:rPr lang="de-DE" dirty="0" smtClean="0"/>
            </a:br>
            <a:r>
              <a:rPr lang="de-DE" sz="2000" dirty="0" smtClean="0"/>
              <a:t>(Entwicklungsnamen, App in </a:t>
            </a:r>
            <a:r>
              <a:rPr lang="de-DE" sz="2000" dirty="0" smtClean="0"/>
              <a:t>Projektierungsphase)</a:t>
            </a:r>
            <a:endParaRPr lang="de-DE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14.12.2011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iOS-Entwicklung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	Seite </a:t>
            </a:r>
            <a:fld id="{661BF18E-66F3-480B-B236-95BBE3BC08A5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18436" name="Picture 4" descr="D:\Development\Source\iOS\appstage-website\Images\web-icon-app-geelong-114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864" y="2282823"/>
            <a:ext cx="714129" cy="71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D:\Development\Source\iOS\appstage-website\Images\web-icon-app-quiz-114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647" y="3081316"/>
            <a:ext cx="725936" cy="72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71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iOS</a:t>
            </a:r>
            <a:r>
              <a:rPr lang="de-DE" dirty="0" smtClean="0"/>
              <a:t>-Entwicklung - Übersicht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Chancen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Voraussetzungen</a:t>
            </a:r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Entwicklungsprozess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Entwicklungsumgebungen</a:t>
            </a:r>
          </a:p>
          <a:p>
            <a:pPr marL="914400" lvl="1" indent="-514350"/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Nativ</a:t>
            </a:r>
          </a:p>
          <a:p>
            <a:pPr marL="914400" lvl="1" indent="-514350"/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Alternativ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Zusammenfassung</a:t>
            </a:r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14.12.2011</a:t>
            </a:r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iOS</a:t>
            </a:r>
            <a:r>
              <a:rPr lang="de-DE" dirty="0" smtClean="0"/>
              <a:t>-Entwicklung</a:t>
            </a:r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	Seite </a:t>
            </a:r>
            <a:fld id="{661BF18E-66F3-480B-B236-95BBE3BC08A5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20482" name="Picture 2" descr="D:\Dokumente\Thomas\Geschäftlich\Kruse-IT\Präsentationen\iOS-Entwicklung\Begleitmaterial\DistributionBannerStand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92081" y="2420888"/>
            <a:ext cx="5328591" cy="1584176"/>
          </a:xfrm>
          <a:prstGeom prst="rect">
            <a:avLst/>
          </a:prstGeom>
          <a:noFill/>
          <a:effectLst/>
        </p:spPr>
      </p:pic>
      <p:sp>
        <p:nvSpPr>
          <p:cNvPr id="8" name="Rechteck 7"/>
          <p:cNvSpPr/>
          <p:nvPr/>
        </p:nvSpPr>
        <p:spPr>
          <a:xfrm>
            <a:off x="7164288" y="548680"/>
            <a:ext cx="1584177" cy="532859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u="sng"/>
          </a:p>
        </p:txBody>
      </p:sp>
      <p:sp>
        <p:nvSpPr>
          <p:cNvPr id="9" name="Rechteck 8"/>
          <p:cNvSpPr/>
          <p:nvPr/>
        </p:nvSpPr>
        <p:spPr>
          <a:xfrm>
            <a:off x="392806" y="2204864"/>
            <a:ext cx="5907386" cy="2736304"/>
          </a:xfrm>
          <a:prstGeom prst="rect">
            <a:avLst/>
          </a:prstGeom>
          <a:solidFill>
            <a:schemeClr val="accent2">
              <a:lumMod val="60000"/>
              <a:lumOff val="40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 rot="20119538">
            <a:off x="5683866" y="2303485"/>
            <a:ext cx="930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Wie?</a:t>
            </a:r>
            <a:endParaRPr lang="de-DE" sz="2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0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Voraussetzungen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Hardware</a:t>
            </a:r>
          </a:p>
          <a:p>
            <a:pPr lvl="1"/>
            <a:r>
              <a:rPr lang="de-DE" dirty="0" err="1" smtClean="0"/>
              <a:t>iDevice</a:t>
            </a:r>
            <a:r>
              <a:rPr lang="de-DE" dirty="0" smtClean="0"/>
              <a:t> (</a:t>
            </a:r>
            <a:r>
              <a:rPr lang="de-DE" dirty="0" err="1" smtClean="0"/>
              <a:t>iPhone</a:t>
            </a:r>
            <a:r>
              <a:rPr lang="de-DE" dirty="0" smtClean="0"/>
              <a:t>, iPod </a:t>
            </a:r>
            <a:r>
              <a:rPr lang="de-DE" dirty="0" err="1" smtClean="0"/>
              <a:t>touch</a:t>
            </a:r>
            <a:r>
              <a:rPr lang="de-DE" dirty="0" smtClean="0"/>
              <a:t>, </a:t>
            </a:r>
            <a:r>
              <a:rPr lang="de-DE" dirty="0" err="1" smtClean="0"/>
              <a:t>iPad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Mac (MacBook, Mac mini, iMac, Mac Pro)</a:t>
            </a:r>
          </a:p>
          <a:p>
            <a:pPr lvl="0"/>
            <a:r>
              <a:rPr lang="de-DE" dirty="0" smtClean="0"/>
              <a:t>Software</a:t>
            </a:r>
          </a:p>
          <a:p>
            <a:pPr lvl="1"/>
            <a:r>
              <a:rPr lang="de-DE" dirty="0" smtClean="0"/>
              <a:t>OS X Lion (OS X 10.7.x)</a:t>
            </a:r>
          </a:p>
          <a:p>
            <a:pPr lvl="1"/>
            <a:r>
              <a:rPr lang="de-DE" dirty="0" err="1" smtClean="0"/>
              <a:t>Xcode</a:t>
            </a:r>
            <a:r>
              <a:rPr lang="de-DE" dirty="0" smtClean="0"/>
              <a:t> 4.2.x für Lion</a:t>
            </a:r>
          </a:p>
          <a:p>
            <a:pPr lvl="1"/>
            <a:r>
              <a:rPr lang="de-DE" dirty="0" smtClean="0"/>
              <a:t>iOS 5.x auf dem </a:t>
            </a:r>
            <a:r>
              <a:rPr lang="de-DE" dirty="0" err="1" smtClean="0"/>
              <a:t>iDevice</a:t>
            </a:r>
            <a:endParaRPr lang="de-DE" dirty="0" smtClean="0"/>
          </a:p>
          <a:p>
            <a:pPr lvl="0"/>
            <a:r>
              <a:rPr lang="de-DE" dirty="0" smtClean="0"/>
              <a:t>Teilnahme am Apple-Developer-</a:t>
            </a:r>
            <a:r>
              <a:rPr lang="de-DE" dirty="0" err="1" smtClean="0"/>
              <a:t>Program</a:t>
            </a: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14.12.2011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iOS-Entwicklung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	Seite </a:t>
            </a:r>
            <a:fld id="{661BF18E-66F3-480B-B236-95BBE3BC08A5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14" name="Picture 2" descr="D:\Dokumente\Thomas\Geschäftlich\Kruse-IT\Präsentationen\iOS-Entwicklung\Begleitmaterial\HardwareMa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323" y="1628800"/>
            <a:ext cx="720080" cy="720080"/>
          </a:xfrm>
          <a:prstGeom prst="rect">
            <a:avLst/>
          </a:prstGeom>
          <a:noFill/>
          <a:effectLst/>
        </p:spPr>
      </p:pic>
      <p:pic>
        <p:nvPicPr>
          <p:cNvPr id="15" name="Picture 3" descr="D:\Dokumente\Thomas\Geschäftlich\Kruse-IT\Präsentationen\iOS-Entwicklung\Begleitmaterial\Sofwta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851" y="3131443"/>
            <a:ext cx="729605" cy="72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D:\Dokumente\Thomas\Geschäftlich\Kruse-IT\Präsentationen\iOS-Entwicklung\Begleitmaterial\CertificateB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796" y="5301208"/>
            <a:ext cx="644278" cy="64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81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iOS</a:t>
            </a:r>
            <a:r>
              <a:rPr lang="de-DE" dirty="0" smtClean="0"/>
              <a:t>-Entwicklung - Übersicht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Chancen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Voraussetzungen 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Entwicklungsprozess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Entwicklungsumgebungen</a:t>
            </a:r>
          </a:p>
          <a:p>
            <a:pPr marL="914400" lvl="1" indent="-514350"/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Nativ</a:t>
            </a:r>
          </a:p>
          <a:p>
            <a:pPr marL="914400" lvl="1" indent="-514350"/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Alternativ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Zusammenfassung</a:t>
            </a:r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14.12.2011</a:t>
            </a:r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iOS</a:t>
            </a:r>
            <a:r>
              <a:rPr lang="de-DE" dirty="0" smtClean="0"/>
              <a:t>-Entwicklung</a:t>
            </a:r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	Seite </a:t>
            </a:r>
            <a:fld id="{661BF18E-66F3-480B-B236-95BBE3BC08A5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20482" name="Picture 2" descr="D:\Dokumente\Thomas\Geschäftlich\Kruse-IT\Präsentationen\iOS-Entwicklung\Begleitmaterial\DistributionBannerStand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92081" y="2420888"/>
            <a:ext cx="5328591" cy="1584176"/>
          </a:xfrm>
          <a:prstGeom prst="rect">
            <a:avLst/>
          </a:prstGeom>
          <a:noFill/>
          <a:effectLst/>
        </p:spPr>
      </p:pic>
      <p:sp>
        <p:nvSpPr>
          <p:cNvPr id="8" name="Rechteck 7"/>
          <p:cNvSpPr/>
          <p:nvPr/>
        </p:nvSpPr>
        <p:spPr>
          <a:xfrm>
            <a:off x="7164288" y="548680"/>
            <a:ext cx="1584177" cy="532859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u="sng"/>
          </a:p>
        </p:txBody>
      </p:sp>
      <p:sp>
        <p:nvSpPr>
          <p:cNvPr id="9" name="Rechteck 8"/>
          <p:cNvSpPr/>
          <p:nvPr/>
        </p:nvSpPr>
        <p:spPr>
          <a:xfrm>
            <a:off x="392806" y="2204864"/>
            <a:ext cx="5907386" cy="2736304"/>
          </a:xfrm>
          <a:prstGeom prst="rect">
            <a:avLst/>
          </a:prstGeom>
          <a:solidFill>
            <a:schemeClr val="accent2">
              <a:lumMod val="60000"/>
              <a:lumOff val="40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 rot="20119538">
            <a:off x="5683866" y="2303485"/>
            <a:ext cx="930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bg1">
                    <a:lumMod val="85000"/>
                  </a:schemeClr>
                </a:solidFill>
              </a:rPr>
              <a:t>Wie?</a:t>
            </a:r>
            <a:endParaRPr lang="de-DE" sz="2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56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Entwicklungsprozess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14.12.2011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iOS-Entwicklung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	Seite </a:t>
            </a:r>
            <a:fld id="{661BF18E-66F3-480B-B236-95BBE3BC08A5}" type="slidenum">
              <a:rPr lang="de-DE" smtClean="0"/>
              <a:pPr/>
              <a:t>8</a:t>
            </a:fld>
            <a:endParaRPr lang="de-DE" dirty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427888"/>
              </p:ext>
            </p:extLst>
          </p:nvPr>
        </p:nvGraphicFramePr>
        <p:xfrm>
          <a:off x="1457325" y="1438176"/>
          <a:ext cx="6229350" cy="458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1" name="Visio" r:id="rId3" imgW="6229666" imgH="4582538" progId="Visio.Drawing.11">
                  <p:embed/>
                </p:oleObj>
              </mc:Choice>
              <mc:Fallback>
                <p:oleObj name="Visio" r:id="rId3" imgW="6229666" imgH="4582538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57325" y="1438176"/>
                        <a:ext cx="6229350" cy="4583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370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aseline="0" dirty="0" smtClean="0"/>
              <a:t>(1,2) Account/-</a:t>
            </a:r>
            <a:r>
              <a:rPr lang="de-DE" baseline="0" dirty="0" err="1" smtClean="0"/>
              <a:t>Certificate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Apple-Developer-</a:t>
            </a:r>
            <a:r>
              <a:rPr lang="de-DE" dirty="0" err="1" smtClean="0"/>
              <a:t>Program</a:t>
            </a:r>
            <a:r>
              <a:rPr lang="de-DE" dirty="0"/>
              <a:t>: </a:t>
            </a:r>
            <a:r>
              <a:rPr lang="de-DE" sz="2400" dirty="0">
                <a:hlinkClick r:id="rId2"/>
              </a:rPr>
              <a:t>http://developer.apple.com/programs/ios</a:t>
            </a:r>
            <a:r>
              <a:rPr lang="de-DE" sz="2400" dirty="0" smtClean="0">
                <a:hlinkClick r:id="rId2"/>
              </a:rPr>
              <a:t>/</a:t>
            </a:r>
            <a:endParaRPr lang="de-DE" sz="2400" dirty="0" smtClean="0"/>
          </a:p>
          <a:p>
            <a:endParaRPr lang="de-DE" dirty="0" smtClean="0"/>
          </a:p>
          <a:p>
            <a:r>
              <a:rPr lang="de-DE" dirty="0" smtClean="0"/>
              <a:t>Registrierung als iOS Developer ($99 p.a.)</a:t>
            </a:r>
          </a:p>
          <a:p>
            <a:r>
              <a:rPr lang="de-DE" dirty="0" smtClean="0"/>
              <a:t>Registrierung der Entwickler-Hardware </a:t>
            </a:r>
          </a:p>
          <a:p>
            <a:pPr lvl="1"/>
            <a:r>
              <a:rPr lang="de-DE" dirty="0" smtClean="0"/>
              <a:t>Entwickler-</a:t>
            </a:r>
            <a:r>
              <a:rPr lang="de-DE" dirty="0" err="1" smtClean="0"/>
              <a:t>Certificate</a:t>
            </a:r>
            <a:r>
              <a:rPr lang="de-DE" dirty="0" smtClean="0"/>
              <a:t> </a:t>
            </a:r>
            <a:r>
              <a:rPr lang="de-DE" dirty="0" smtClean="0"/>
              <a:t>anfordern</a:t>
            </a:r>
            <a:endParaRPr lang="de-DE" dirty="0" smtClean="0"/>
          </a:p>
          <a:p>
            <a:pPr lvl="1"/>
            <a:r>
              <a:rPr lang="de-DE" dirty="0" smtClean="0"/>
              <a:t>In lokale Key Chain eintragen</a:t>
            </a:r>
            <a:endParaRPr lang="de-DE" dirty="0"/>
          </a:p>
          <a:p>
            <a:pPr marL="0" lvl="0" indent="0">
              <a:buNone/>
            </a:pPr>
            <a:r>
              <a:rPr lang="de-DE" dirty="0" smtClean="0">
                <a:sym typeface="Wingdings" pitchFamily="2" charset="2"/>
              </a:rPr>
              <a:t> Team </a:t>
            </a:r>
            <a:r>
              <a:rPr lang="de-DE" dirty="0" err="1" smtClean="0">
                <a:sym typeface="Wingdings" pitchFamily="2" charset="2"/>
              </a:rPr>
              <a:t>Provisioning</a:t>
            </a:r>
            <a:r>
              <a:rPr lang="de-DE" dirty="0" smtClean="0">
                <a:sym typeface="Wingdings" pitchFamily="2" charset="2"/>
              </a:rPr>
              <a:t> Profile </a:t>
            </a:r>
            <a:r>
              <a:rPr lang="de-DE" dirty="0" smtClean="0">
                <a:sym typeface="Wingdings" pitchFamily="2" charset="2"/>
              </a:rPr>
              <a:t>nun einsatzbereit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14.12.2011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iOS-Entwicklung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	Seite </a:t>
            </a:r>
            <a:fld id="{661BF18E-66F3-480B-B236-95BBE3BC08A5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11267" name="Picture 3" descr="D:\Dokumente\Thomas\Geschäftlich\Kruse-IT\Präsentationen\iOS-Entwicklung\Begleitmaterial\CertificateB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20688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48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Elementar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568</Words>
  <Application>Microsoft Office PowerPoint</Application>
  <PresentationFormat>Bildschirmpräsentation (4:3)</PresentationFormat>
  <Paragraphs>277</Paragraphs>
  <Slides>30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2" baseType="lpstr">
      <vt:lpstr>Larissa</vt:lpstr>
      <vt:lpstr>Visio</vt:lpstr>
      <vt:lpstr>iOS Entwicklung</vt:lpstr>
      <vt:lpstr>iOS-Entwicklung - Einführung</vt:lpstr>
      <vt:lpstr>Chancen – der Markt</vt:lpstr>
      <vt:lpstr>Chancen – eigene Entwicklung</vt:lpstr>
      <vt:lpstr>iOS-Entwicklung - Übersicht</vt:lpstr>
      <vt:lpstr>Voraussetzungen</vt:lpstr>
      <vt:lpstr>iOS-Entwicklung - Übersicht</vt:lpstr>
      <vt:lpstr>Entwicklungsprozess</vt:lpstr>
      <vt:lpstr>(1,2) Account/-Certificate</vt:lpstr>
      <vt:lpstr>(3) Development iDevices</vt:lpstr>
      <vt:lpstr>Entwicklungsprozess</vt:lpstr>
      <vt:lpstr>(4) App-ID</vt:lpstr>
      <vt:lpstr>(5) Provisioning Profiles</vt:lpstr>
      <vt:lpstr>(6) Developing/Testing/Building</vt:lpstr>
      <vt:lpstr>(7) App-Store-Submitting</vt:lpstr>
      <vt:lpstr>iOS-Entwicklung - Übersicht</vt:lpstr>
      <vt:lpstr>Entwicklungsumgebungen</vt:lpstr>
      <vt:lpstr>Xcode - IDE</vt:lpstr>
      <vt:lpstr>Xcode - IDE</vt:lpstr>
      <vt:lpstr>Xcode – Objective-C</vt:lpstr>
      <vt:lpstr>Xcode - Entwicklungsprozess</vt:lpstr>
      <vt:lpstr>Xcode - Vor-/Nachteile </vt:lpstr>
      <vt:lpstr>Corona - Übersicht</vt:lpstr>
      <vt:lpstr>Corona - Entwicklung</vt:lpstr>
      <vt:lpstr>Corona – Beispiel (1)</vt:lpstr>
      <vt:lpstr>Corona – Beispiel (2)</vt:lpstr>
      <vt:lpstr>Corona - Eigenschaften</vt:lpstr>
      <vt:lpstr>Corona - Vor-/Nachteile</vt:lpstr>
      <vt:lpstr>Zusammenfassung</vt:lpstr>
      <vt:lpstr>Reader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Thomas Kruse</dc:creator>
  <cp:lastModifiedBy>Thomas Kruse</cp:lastModifiedBy>
  <cp:revision>370</cp:revision>
  <cp:lastPrinted>2011-12-13T07:13:30Z</cp:lastPrinted>
  <dcterms:created xsi:type="dcterms:W3CDTF">2011-12-02T11:44:03Z</dcterms:created>
  <dcterms:modified xsi:type="dcterms:W3CDTF">2011-12-14T07:58:11Z</dcterms:modified>
</cp:coreProperties>
</file>